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0" r:id="rId2"/>
    <p:sldId id="257" r:id="rId3"/>
    <p:sldId id="301" r:id="rId4"/>
    <p:sldId id="284" r:id="rId5"/>
    <p:sldId id="289" r:id="rId6"/>
    <p:sldId id="261" r:id="rId7"/>
    <p:sldId id="290" r:id="rId8"/>
    <p:sldId id="291" r:id="rId9"/>
    <p:sldId id="28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3" r:id="rId19"/>
    <p:sldId id="271" r:id="rId20"/>
    <p:sldId id="272" r:id="rId21"/>
    <p:sldId id="278" r:id="rId22"/>
    <p:sldId id="279" r:id="rId23"/>
    <p:sldId id="280" r:id="rId24"/>
    <p:sldId id="281" r:id="rId25"/>
    <p:sldId id="273" r:id="rId26"/>
    <p:sldId id="274" r:id="rId27"/>
    <p:sldId id="28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76" r:id="rId36"/>
    <p:sldId id="277" r:id="rId37"/>
    <p:sldId id="259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50"/>
    <a:srgbClr val="FAB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1744" autoAdjust="0"/>
  </p:normalViewPr>
  <p:slideViewPr>
    <p:cSldViewPr snapToGrid="0" snapToObjects="1"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B.A. or B.S.</c:v>
                </c:pt>
                <c:pt idx="1">
                  <c:v>M.A, M.S, M.Ed.</c:v>
                </c:pt>
                <c:pt idx="2">
                  <c:v>Specialized Degree</c:v>
                </c:pt>
                <c:pt idx="3">
                  <c:v>Ph.D. or Ed.D.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8.6</c:v>
                </c:pt>
                <c:pt idx="1">
                  <c:v>74.7</c:v>
                </c:pt>
                <c:pt idx="2">
                  <c:v>6.6</c:v>
                </c:pt>
                <c:pt idx="3">
                  <c:v>5.6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7-174A-8387-5822B7EE57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B.A. or B.S.</c:v>
                </c:pt>
                <c:pt idx="1">
                  <c:v>M.A, M.S, M.Ed.</c:v>
                </c:pt>
                <c:pt idx="2">
                  <c:v>Specialized Degree</c:v>
                </c:pt>
                <c:pt idx="3">
                  <c:v>Ph.D. or Ed.D.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8C7-174A-8387-5822B7EE57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B.A. or B.S.</c:v>
                </c:pt>
                <c:pt idx="1">
                  <c:v>M.A, M.S, M.Ed.</c:v>
                </c:pt>
                <c:pt idx="2">
                  <c:v>Specialized Degree</c:v>
                </c:pt>
                <c:pt idx="3">
                  <c:v>Ph.D. or Ed.D.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8C7-174A-8387-5822B7EE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793600"/>
        <c:axId val="137325376"/>
        <c:axId val="0"/>
      </c:bar3DChart>
      <c:catAx>
        <c:axId val="16879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Helvetica"/>
                <a:cs typeface="Helvetica"/>
              </a:defRPr>
            </a:pPr>
            <a:endParaRPr lang="en-US"/>
          </a:p>
        </c:txPr>
        <c:crossAx val="137325376"/>
        <c:crosses val="autoZero"/>
        <c:auto val="1"/>
        <c:lblAlgn val="ctr"/>
        <c:lblOffset val="100"/>
        <c:noMultiLvlLbl val="0"/>
      </c:catAx>
      <c:valAx>
        <c:axId val="13732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79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367138135511"/>
          <c:y val="0"/>
          <c:w val="0.63175160396617103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7091243802858"/>
                  <c:y val="0.2029895074263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B0-D144-B269-D436246C9543}"/>
                </c:ext>
              </c:extLst>
            </c:dLbl>
            <c:dLbl>
              <c:idx val="1"/>
              <c:layout>
                <c:manualLayout>
                  <c:x val="7.8749392437056503E-2"/>
                  <c:y val="-0.190441238693289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0-D144-B269-D436246C9543}"/>
                </c:ext>
              </c:extLst>
            </c:dLbl>
            <c:dLbl>
              <c:idx val="2"/>
              <c:layout>
                <c:manualLayout>
                  <c:x val="0.156669825993973"/>
                  <c:y val="0.2173152984237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B0-D144-B269-D436246C9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Helvetica"/>
                    <a:cs typeface="Helvetica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0.33800000000000002</c:v>
                </c:pt>
                <c:pt idx="1">
                  <c:v>0.46500000000000002</c:v>
                </c:pt>
                <c:pt idx="2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B0-D144-B269-D436246C954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TVI (85/42.9%)</c:v>
                </c:pt>
                <c:pt idx="1">
                  <c:v>TOD (44/22.2%)</c:v>
                </c:pt>
                <c:pt idx="2">
                  <c:v>Both (14/7.1%)</c:v>
                </c:pt>
                <c:pt idx="3">
                  <c:v>SpEd (10/5.1%)</c:v>
                </c:pt>
                <c:pt idx="4">
                  <c:v>DB Spec. (5/2.5%) </c:v>
                </c:pt>
                <c:pt idx="5">
                  <c:v>Other (39/19.7%)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42.9</c:v>
                </c:pt>
                <c:pt idx="1">
                  <c:v>22.2</c:v>
                </c:pt>
                <c:pt idx="2">
                  <c:v>7.1</c:v>
                </c:pt>
                <c:pt idx="3">
                  <c:v>5.0999999999999996</c:v>
                </c:pt>
                <c:pt idx="4">
                  <c:v>2.5</c:v>
                </c:pt>
                <c:pt idx="5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3-FA4D-97FC-6339D477F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72088558374596"/>
          <c:y val="6.7565731315081395E-2"/>
          <c:w val="0.32941491688538899"/>
          <c:h val="0.78629940191733805"/>
        </c:manualLayout>
      </c:layout>
      <c:overlay val="0"/>
      <c:txPr>
        <a:bodyPr/>
        <a:lstStyle/>
        <a:p>
          <a:pPr>
            <a:defRPr sz="2000" b="1"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8160785457397"/>
          <c:y val="0.14007692948439901"/>
          <c:w val="0.60083770778652701"/>
          <c:h val="0.7476163636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District Programs</c:v>
                </c:pt>
                <c:pt idx="1">
                  <c:v>Regional Program</c:v>
                </c:pt>
                <c:pt idx="2">
                  <c:v>Special School or Center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13.6</c:v>
                </c:pt>
                <c:pt idx="2">
                  <c:v>16.2</c:v>
                </c:pt>
                <c:pt idx="3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0-AC42-96DE-B97F73AEB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95136"/>
        <c:axId val="178210496"/>
      </c:barChart>
      <c:catAx>
        <c:axId val="16879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Helvetica"/>
                <a:cs typeface="Helvetica"/>
              </a:defRPr>
            </a:pPr>
            <a:endParaRPr lang="en-US"/>
          </a:p>
        </c:txPr>
        <c:crossAx val="178210496"/>
        <c:crosses val="autoZero"/>
        <c:auto val="1"/>
        <c:lblAlgn val="ctr"/>
        <c:lblOffset val="100"/>
        <c:noMultiLvlLbl val="0"/>
      </c:catAx>
      <c:valAx>
        <c:axId val="178210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Helvetica"/>
                <a:cs typeface="Helvetica"/>
              </a:defRPr>
            </a:pPr>
            <a:endParaRPr lang="en-US"/>
          </a:p>
        </c:txPr>
        <c:crossAx val="16879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EFAD-6086-2647-BB6B-5E10F315801A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F16C-69B1-C34C-B184-19138554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CDE7-B61E-BD40-9481-F1F4B64F3159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AB08-EB93-3549-BBDC-5D1C9C1B3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and need</a:t>
            </a:r>
            <a:r>
              <a:rPr lang="en-US" baseline="0" dirty="0"/>
              <a:t> for.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7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Helvetica" pitchFamily="34" charset="0"/>
              </a:rPr>
              <a:t>Perceived Needs of Teachers of Students Who are Deafblind:</a:t>
            </a:r>
            <a:br>
              <a:rPr lang="en-US" sz="4000" b="1" dirty="0">
                <a:solidFill>
                  <a:schemeClr val="tx2"/>
                </a:solidFill>
                <a:latin typeface="Helvetica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Helvetica" pitchFamily="34" charset="0"/>
              </a:rPr>
              <a:t>Implications for Training Programs</a:t>
            </a:r>
            <a:endParaRPr lang="en-US" sz="4000" b="1" dirty="0">
              <a:solidFill>
                <a:srgbClr val="192E50"/>
              </a:solidFill>
              <a:latin typeface="Helvetica" pitchFamily="34" charset="0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651" y="4670699"/>
            <a:ext cx="6400800" cy="1752600"/>
          </a:xfrm>
        </p:spPr>
        <p:txBody>
          <a:bodyPr/>
          <a:lstStyle/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AB134"/>
                </a:solidFill>
                <a:latin typeface="Helvetica"/>
                <a:ea typeface="ヒラギノ丸ゴ Pro W4"/>
                <a:cs typeface="Helvetica"/>
              </a:rPr>
              <a:t>Dr. Silvia M. Correa-Torres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AB134"/>
                </a:solidFill>
                <a:latin typeface="Helvetica"/>
                <a:ea typeface="ヒラギノ丸ゴ Pro W4"/>
                <a:cs typeface="Helvetica"/>
              </a:rPr>
              <a:t>Dr. Sandy Bowen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AB134"/>
                </a:solidFill>
                <a:latin typeface="Helvetica"/>
                <a:ea typeface="ヒラギノ丸ゴ Pro W4"/>
                <a:cs typeface="Helvetica"/>
              </a:rPr>
              <a:t>NCDB Webinar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AB134"/>
                </a:solidFill>
                <a:latin typeface="Helvetica"/>
                <a:ea typeface="ヒラギノ丸ゴ Pro W4"/>
                <a:cs typeface="Helvetica"/>
              </a:rPr>
              <a:t>3/8/2017</a:t>
            </a:r>
          </a:p>
        </p:txBody>
      </p:sp>
      <p:pic>
        <p:nvPicPr>
          <p:cNvPr id="11" name="Picture 10" descr="Picture of a bear above the letters UNC." title="University of Northern Colorado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105" y="3321322"/>
            <a:ext cx="2951790" cy="28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74" y="392107"/>
            <a:ext cx="2594344" cy="75672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Gender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 descr="Table showing gender breakdown of respondees. 92% were femal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555808"/>
              </p:ext>
            </p:extLst>
          </p:nvPr>
        </p:nvGraphicFramePr>
        <p:xfrm>
          <a:off x="942548" y="1562308"/>
          <a:ext cx="7401609" cy="424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031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192E50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Calibri"/>
                          <a:cs typeface="Helvetica"/>
                        </a:rPr>
                        <a:t>Responses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Calibri"/>
                          <a:cs typeface="Helvetica"/>
                        </a:rPr>
                        <a:t>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31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192E50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libri"/>
                          <a:cs typeface="Helvetica"/>
                        </a:rPr>
                        <a:t>16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8.1%</a:t>
                      </a:r>
                      <a:endParaRPr lang="en-US" sz="32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31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192E50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182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91.9%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31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192E50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198</a:t>
                      </a:r>
                      <a:endParaRPr lang="en-US" sz="32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100%</a:t>
                      </a:r>
                      <a:endParaRPr lang="en-US" sz="32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6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867" y="219433"/>
            <a:ext cx="2987749" cy="75672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Ethnicity</a:t>
            </a:r>
            <a:endParaRPr lang="en-US" sz="4000" dirty="0">
              <a:effectLst/>
            </a:endParaRPr>
          </a:p>
        </p:txBody>
      </p:sp>
      <p:graphicFrame>
        <p:nvGraphicFramePr>
          <p:cNvPr id="4" name="Content Placeholder 3" descr="Table summarizing ethnicity of respondees. White, non-hispanic made up the majority at 92%. There were zero Native American Indian." title="Table of responses and percentages organized by ethnicity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322158"/>
              </p:ext>
            </p:extLst>
          </p:nvPr>
        </p:nvGraphicFramePr>
        <p:xfrm>
          <a:off x="526994" y="1371338"/>
          <a:ext cx="8145666" cy="482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Response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White-Non-Hispanic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183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92.4%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Black American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4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2%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Hispanic American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3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1.5%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Native American Indian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0%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Asian American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5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2.5%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Other (please indicate):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3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1.5%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Total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198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mbria"/>
                          <a:cs typeface="Helvetica"/>
                        </a:rPr>
                        <a:t>100%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18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454161"/>
            <a:ext cx="8080743" cy="1001269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Vision and Hearing Status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934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2.5% of respondents identified as blind or visually impaired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6.5% of respondents identified as deaf or hard of hearing </a:t>
            </a:r>
          </a:p>
        </p:txBody>
      </p:sp>
    </p:spTree>
    <p:extLst>
      <p:ext uri="{BB962C8B-B14F-4D97-AF65-F5344CB8AC3E}">
        <p14:creationId xmlns:p14="http://schemas.microsoft.com/office/powerpoint/2010/main" val="27606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Years of Experience</a:t>
            </a:r>
          </a:p>
        </p:txBody>
      </p:sp>
      <p:graphicFrame>
        <p:nvGraphicFramePr>
          <p:cNvPr id="5" name="Content Placeholder 4" descr="Table of years of experience organized in 5 year increments from 0-5 years to 35+. 6-10 years had highest respondents. 0-5 the lowest number." title="Table of years of experience organized into intervals of 5 year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489141"/>
              </p:ext>
            </p:extLst>
          </p:nvPr>
        </p:nvGraphicFramePr>
        <p:xfrm>
          <a:off x="457198" y="2324099"/>
          <a:ext cx="8333600" cy="152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1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74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0 – 5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 6-10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Years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11 – 15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Years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16 – 20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21 – 25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26 – 30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31 – 35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35+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Years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800" algn="l"/>
                        </a:tabLst>
                      </a:pPr>
                      <a:r>
                        <a:rPr lang="en-US" sz="2000" b="1" dirty="0">
                          <a:effectLst/>
                          <a:latin typeface="Helvetica"/>
                          <a:ea typeface="Calibri"/>
                          <a:cs typeface="Helvetica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574158" y="4194545"/>
            <a:ext cx="4848447" cy="1515139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200" b="1" i="1" kern="1200" dirty="0">
                <a:solidFill>
                  <a:schemeClr val="tx1"/>
                </a:solidFill>
                <a:effectLst/>
                <a:latin typeface="Helvetica" pitchFamily="34" charset="0"/>
              </a:rPr>
              <a:t>*Range: 0 – 42 years</a:t>
            </a:r>
            <a:endParaRPr lang="en-US" dirty="0">
              <a:effectLst/>
              <a:latin typeface="Helvetica" pitchFamily="34" charset="0"/>
            </a:endParaRPr>
          </a:p>
          <a:p>
            <a:pPr rtl="0" eaLnBrk="1" latinLnBrk="0" hangingPunct="1"/>
            <a:r>
              <a:rPr lang="en-US" sz="3200" b="1" i="1" kern="1200" dirty="0">
                <a:solidFill>
                  <a:schemeClr val="tx1"/>
                </a:solidFill>
                <a:effectLst/>
                <a:latin typeface="Helvetica" pitchFamily="34" charset="0"/>
              </a:rPr>
              <a:t>*Average: </a:t>
            </a:r>
            <a:r>
              <a:rPr lang="en-US" sz="3200" b="1" i="1" kern="1200" dirty="0">
                <a:solidFill>
                  <a:srgbClr val="FF0000"/>
                </a:solidFill>
                <a:effectLst/>
                <a:latin typeface="Helvetica" pitchFamily="34" charset="0"/>
              </a:rPr>
              <a:t>18.3</a:t>
            </a:r>
            <a:r>
              <a:rPr lang="en-US" sz="3200" b="1" i="1" kern="1200" dirty="0">
                <a:solidFill>
                  <a:schemeClr val="tx1"/>
                </a:solidFill>
                <a:effectLst/>
                <a:latin typeface="Helvetica" pitchFamily="34" charset="0"/>
              </a:rPr>
              <a:t> years </a:t>
            </a:r>
            <a:endParaRPr lang="en-US" dirty="0"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8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737" y="234215"/>
            <a:ext cx="4948175" cy="997496"/>
          </a:xfrm>
        </p:spPr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Education</a:t>
            </a:r>
          </a:p>
        </p:txBody>
      </p:sp>
      <p:graphicFrame>
        <p:nvGraphicFramePr>
          <p:cNvPr id="8" name="Content Placeholder 7" descr="Bar graph organizing data into levels of education. Masters degree was highest at 75%. Bachelors second highest at 8.6%." title="Bar graph organizing data into levels of education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12073"/>
              </p:ext>
            </p:extLst>
          </p:nvPr>
        </p:nvGraphicFramePr>
        <p:xfrm>
          <a:off x="0" y="1341279"/>
          <a:ext cx="9144000" cy="520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217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178" y="288906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Teaching Environment</a:t>
            </a:r>
          </a:p>
        </p:txBody>
      </p:sp>
      <p:graphicFrame>
        <p:nvGraphicFramePr>
          <p:cNvPr id="7" name="Content Placeholder 6" descr="Pie chart showing representative split of teaching environments. Suburban: 46.50%, Urban: 33.80%, Rural: 28.20%" title="Pie chart organizing percentages based on teaching environm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57795"/>
              </p:ext>
            </p:extLst>
          </p:nvPr>
        </p:nvGraphicFramePr>
        <p:xfrm>
          <a:off x="758328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86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27378" y="170858"/>
            <a:ext cx="6250065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Role</a:t>
            </a:r>
          </a:p>
        </p:txBody>
      </p:sp>
      <p:graphicFrame>
        <p:nvGraphicFramePr>
          <p:cNvPr id="7" name="Content Placeholder 6" descr="Pie chart showing TVIs and TODs were most highly representated at 72%. &quot;Other&quot; roles were 20%, SpEd 5% and DB Spec 2.5%" title="Pie chart organizing data based on rol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391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54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Primary Teaching License</a:t>
            </a:r>
          </a:p>
        </p:txBody>
      </p:sp>
      <p:graphicFrame>
        <p:nvGraphicFramePr>
          <p:cNvPr id="4" name="Content Placeholder 3" descr="Primary teaching license breakdown: Blindness/Visually Impaired 40.9%; Deaf/Hard of Hearing 23.2%; Special Education 26.3%;&#10;Other 9.6%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858630"/>
              </p:ext>
            </p:extLst>
          </p:nvPr>
        </p:nvGraphicFramePr>
        <p:xfrm>
          <a:off x="356769" y="1692847"/>
          <a:ext cx="8330031" cy="372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Response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3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Blindness/Visually Impaired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81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40.9%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Deaf/Hard</a:t>
                      </a:r>
                      <a:r>
                        <a:rPr lang="en-US" sz="2400" b="1" baseline="0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 of Hearing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46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23.2%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Special Education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52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26.3%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Other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19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9.6%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1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Job Responsibility </a:t>
            </a:r>
          </a:p>
        </p:txBody>
      </p:sp>
      <p:graphicFrame>
        <p:nvGraphicFramePr>
          <p:cNvPr id="4" name="Content Placeholder 3" descr="Job responsibility: Itinerant Teachers 62%, Case Manager 32%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682010"/>
              </p:ext>
            </p:extLst>
          </p:nvPr>
        </p:nvGraphicFramePr>
        <p:xfrm>
          <a:off x="457200" y="1803397"/>
          <a:ext cx="8253830" cy="2513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Response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Itinerant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123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62.2%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Calibri"/>
                          <a:cs typeface="Helvetica"/>
                        </a:rPr>
                        <a:t>Case Manager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64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32.3%</a:t>
                      </a:r>
                      <a:endParaRPr lang="en-US" sz="24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33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 pitchFamily="34" charset="0"/>
              </a:rPr>
              <a:t>Program Types</a:t>
            </a:r>
          </a:p>
        </p:txBody>
      </p:sp>
      <p:graphicFrame>
        <p:nvGraphicFramePr>
          <p:cNvPr id="7" name="Content Placeholder 6" descr="Bar graph showing where responents worked. District programs over 50% followed by schools or centers that are specific for students that are blind or deaf.  And then the regional programs.  Followed by others  --  with private contractors, residential schools, and a co-op.  Only the top four are showing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882656"/>
              </p:ext>
            </p:extLst>
          </p:nvPr>
        </p:nvGraphicFramePr>
        <p:xfrm>
          <a:off x="142708" y="1600200"/>
          <a:ext cx="85440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25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786" y="214540"/>
            <a:ext cx="4100685" cy="796451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938" y="1685260"/>
            <a:ext cx="8229600" cy="4525963"/>
          </a:xfrm>
        </p:spPr>
        <p:txBody>
          <a:bodyPr/>
          <a:lstStyle/>
          <a:p>
            <a:pPr rtl="0" eaLnBrk="1" latinLnBrk="0" hangingPunct="1"/>
            <a:r>
              <a:rPr lang="en-US" kern="1200" dirty="0">
                <a:solidFill>
                  <a:srgbClr val="192E50"/>
                </a:solidFill>
                <a:effectLst/>
                <a:latin typeface="Helvetica" pitchFamily="34" charset="0"/>
              </a:rPr>
              <a:t>Often professionals working with students who are deafblind face challenges for which they may not be prepared. </a:t>
            </a:r>
            <a:endParaRPr lang="en-US" dirty="0">
              <a:solidFill>
                <a:srgbClr val="192E50"/>
              </a:solidFill>
              <a:effectLst/>
              <a:latin typeface="Helvetica" pitchFamily="34" charset="0"/>
            </a:endParaRPr>
          </a:p>
          <a:p>
            <a:pPr rtl="0" eaLnBrk="1" latinLnBrk="0" hangingPunct="1"/>
            <a:r>
              <a:rPr lang="en-US" kern="1200" dirty="0">
                <a:solidFill>
                  <a:srgbClr val="192E50"/>
                </a:solidFill>
                <a:effectLst/>
                <a:latin typeface="Helvetica" pitchFamily="34" charset="0"/>
              </a:rPr>
              <a:t>Results of a survey of educators’ perceived needs of students who are deafblind will be presented.</a:t>
            </a:r>
            <a:endParaRPr lang="en-US" dirty="0">
              <a:solidFill>
                <a:srgbClr val="192E50"/>
              </a:solidFill>
              <a:effectLst/>
              <a:latin typeface="Helvetica" pitchFamily="34" charset="0"/>
            </a:endParaRPr>
          </a:p>
          <a:p>
            <a:pPr rtl="0" eaLnBrk="1" latinLnBrk="0" hangingPunct="1"/>
            <a:r>
              <a:rPr lang="en-US" kern="1200" dirty="0">
                <a:solidFill>
                  <a:srgbClr val="192E50"/>
                </a:solidFill>
                <a:effectLst/>
                <a:latin typeface="Helvetica" pitchFamily="34" charset="0"/>
              </a:rPr>
              <a:t>Implications for teacher training programs will be provided.</a:t>
            </a:r>
            <a:endParaRPr lang="en-US" dirty="0">
              <a:solidFill>
                <a:srgbClr val="192E50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9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687" y="366792"/>
            <a:ext cx="7493754" cy="868061"/>
          </a:xfrm>
        </p:spPr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University Preparation</a:t>
            </a:r>
          </a:p>
        </p:txBody>
      </p:sp>
      <p:graphicFrame>
        <p:nvGraphicFramePr>
          <p:cNvPr id="5" name="Content Placeholder 4" descr="Table showing 63% feel their university preparation program did not prepare them to meet the needs of children who are deafblind. 36% felt their program di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222261"/>
              </p:ext>
            </p:extLst>
          </p:nvPr>
        </p:nvGraphicFramePr>
        <p:xfrm>
          <a:off x="742080" y="2040455"/>
          <a:ext cx="7606323" cy="355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FFFF"/>
                        </a:solidFill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FFFF"/>
                        </a:solidFill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Response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FFFF"/>
                        </a:solidFill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%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Yes</a:t>
                      </a:r>
                      <a:endParaRPr lang="en-US" sz="28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72</a:t>
                      </a:r>
                      <a:endParaRPr lang="en-US" sz="28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36.4%</a:t>
                      </a:r>
                      <a:endParaRPr lang="en-US" sz="28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No</a:t>
                      </a:r>
                      <a:endParaRPr lang="en-US" sz="2800" b="1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126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63.3%</a:t>
                      </a:r>
                      <a:endParaRPr lang="en-US" sz="28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Total</a:t>
                      </a:r>
                      <a:endParaRPr lang="en-US" sz="28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198</a:t>
                      </a:r>
                      <a:endParaRPr lang="en-US" sz="28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192E5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100%</a:t>
                      </a:r>
                      <a:endParaRPr lang="en-US" sz="2800" b="1" dirty="0">
                        <a:solidFill>
                          <a:srgbClr val="192E50"/>
                        </a:solidFill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03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04" y="497922"/>
            <a:ext cx="7747719" cy="724822"/>
          </a:xfrm>
        </p:spPr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Professional Development</a:t>
            </a:r>
            <a:endParaRPr lang="en-US" dirty="0">
              <a:effectLst/>
            </a:endParaRPr>
          </a:p>
        </p:txBody>
      </p:sp>
      <p:graphicFrame>
        <p:nvGraphicFramePr>
          <p:cNvPr id="6" name="Content Placeholder 5" descr="Table showing 63% feel professional development supports them to meet needs of students who are deafblind, 37% do no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448778"/>
              </p:ext>
            </p:extLst>
          </p:nvPr>
        </p:nvGraphicFramePr>
        <p:xfrm>
          <a:off x="457200" y="1971192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800" dirty="0">
                          <a:latin typeface="Helvetica"/>
                          <a:cs typeface="Helvetica"/>
                        </a:rPr>
                        <a:t>Response</a:t>
                      </a:r>
                      <a:r>
                        <a:rPr lang="en-US" sz="2400" dirty="0"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algn="ctr"/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800" dirty="0">
                          <a:latin typeface="Helvetica"/>
                          <a:cs typeface="Helvetica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Yes</a:t>
                      </a:r>
                    </a:p>
                    <a:p>
                      <a:pPr algn="ctr"/>
                      <a:endParaRPr lang="en-US" sz="2800" b="1" dirty="0">
                        <a:solidFill>
                          <a:srgbClr val="192E50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63.1%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No</a:t>
                      </a:r>
                    </a:p>
                    <a:p>
                      <a:pPr algn="ctr"/>
                      <a:endParaRPr lang="en-US" sz="2800" b="1" dirty="0">
                        <a:solidFill>
                          <a:srgbClr val="192E50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36.9%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Total</a:t>
                      </a:r>
                    </a:p>
                    <a:p>
                      <a:pPr algn="ctr"/>
                      <a:endParaRPr lang="en-US" sz="2800" b="1" dirty="0">
                        <a:solidFill>
                          <a:srgbClr val="192E50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192E50"/>
                          </a:solidFill>
                          <a:latin typeface="Helvetica"/>
                          <a:cs typeface="Helvetica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80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601" y="389533"/>
            <a:ext cx="6049926" cy="861301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Ranking Questions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64" y="1999014"/>
            <a:ext cx="8194178" cy="429546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Accessibility to resources in the area of DB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Assessment issues related to students who are DB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Creating supportive environments for students who are DB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Curriculum modifications that will promote learning for students who are DB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Etiology of DB</a:t>
            </a:r>
          </a:p>
        </p:txBody>
      </p:sp>
    </p:spTree>
    <p:extLst>
      <p:ext uri="{BB962C8B-B14F-4D97-AF65-F5344CB8AC3E}">
        <p14:creationId xmlns:p14="http://schemas.microsoft.com/office/powerpoint/2010/main" val="3552667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40401" y="449044"/>
            <a:ext cx="7113181" cy="703557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Ranking Questions</a:t>
            </a:r>
            <a:r>
              <a:rPr lang="en-US" sz="4000" b="1" kern="1200" baseline="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 (cont.1)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27" y="1600200"/>
            <a:ext cx="8686801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Familiarity with communication methods used by students in your caseload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Knowledge to enhance communication for students who are DB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Strategies to enhance communication for students who are DB 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Strategies to work collaboratively with families of students who are DB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Strategies to work collaboratively with IEP team of students who are DB</a:t>
            </a:r>
          </a:p>
        </p:txBody>
      </p:sp>
    </p:spTree>
    <p:extLst>
      <p:ext uri="{BB962C8B-B14F-4D97-AF65-F5344CB8AC3E}">
        <p14:creationId xmlns:p14="http://schemas.microsoft.com/office/powerpoint/2010/main" val="43849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64" y="438412"/>
            <a:ext cx="7751135" cy="724822"/>
          </a:xfrm>
        </p:spPr>
        <p:txBody>
          <a:bodyPr/>
          <a:lstStyle/>
          <a:p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j-ea"/>
                <a:cs typeface="Helvetica"/>
              </a:rPr>
              <a:t>Ranking Questions</a:t>
            </a:r>
            <a:r>
              <a:rPr lang="en-US" sz="4000" b="1" kern="1200" baseline="0" dirty="0">
                <a:solidFill>
                  <a:srgbClr val="FAB134"/>
                </a:solidFill>
                <a:effectLst/>
                <a:latin typeface="Helvetica"/>
                <a:ea typeface="+mj-ea"/>
                <a:cs typeface="Helvetica"/>
              </a:rPr>
              <a:t> (cont.2)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Teaching techniques effective with students who are DB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Understanding of impact of teacher expectations of students on your caseload	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Understanding of impact of parent/family expectations of students on your caseload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Understanding the unique needs of students who are DB				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Use of assistive technology to meet the need of students who are deafblind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6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Program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63" y="1694084"/>
            <a:ext cx="8317202" cy="4646611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Understanding the unique needs of students (103/52%)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Teaching techniques (65/32.8%)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Accessibility to resources in the area of DB (62/31.3%)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Assessment issues (57/21%)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Creating supportive environments (51/25.8%)</a:t>
            </a:r>
          </a:p>
        </p:txBody>
      </p:sp>
    </p:spTree>
    <p:extLst>
      <p:ext uri="{BB962C8B-B14F-4D97-AF65-F5344CB8AC3E}">
        <p14:creationId xmlns:p14="http://schemas.microsoft.com/office/powerpoint/2010/main" val="7397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Non-Priorities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250"/>
            <a:ext cx="8530728" cy="516255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Understanding of impact of parent/family expectations of students (128/64.6%)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Understanding of impact of teacher expectations of students (121/61%)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Etiology of DB (83/41.9%)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Strategies to work collaboratively with IEP team (46/23.2%)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Use of assistive technology to meet the needs of students (45/22.7%)</a:t>
            </a:r>
          </a:p>
          <a:p>
            <a:pPr marL="525780" indent="-457200">
              <a:buFont typeface="+mj-lt"/>
              <a:buAutoNum type="arabicPeriod"/>
            </a:pPr>
            <a:endParaRPr lang="en-US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5729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057" y="409157"/>
            <a:ext cx="6836735" cy="767353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Open-Ended Questions</a:t>
            </a:r>
            <a:endParaRPr lang="en-US" dirty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What are the three (3) most pressing needs you have in teaching students who are deafblind?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Describe collaborative strategies you use to meet the needs of students who are deafblind in your caseload.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What suggestions do you have for teacher preparation programs to better prepare educators who work with students who are deafblind?</a:t>
            </a:r>
          </a:p>
        </p:txBody>
      </p:sp>
    </p:spTree>
    <p:extLst>
      <p:ext uri="{BB962C8B-B14F-4D97-AF65-F5344CB8AC3E}">
        <p14:creationId xmlns:p14="http://schemas.microsoft.com/office/powerpoint/2010/main" val="2437184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82" y="456868"/>
            <a:ext cx="5752214" cy="692925"/>
          </a:xfrm>
        </p:spPr>
        <p:txBody>
          <a:bodyPr/>
          <a:lstStyle/>
          <a:p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Themes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Training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Communication issues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Importance of collaboration 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Best practices when teaching students who are deafblind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Knowledge of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2847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66" y="405736"/>
            <a:ext cx="3264195" cy="1011902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Training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0728" cy="4525963"/>
          </a:xfrm>
        </p:spPr>
        <p:txBody>
          <a:bodyPr/>
          <a:lstStyle/>
          <a:p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“Not sure what my role is or what I am expected to do”;</a:t>
            </a:r>
          </a:p>
          <a:p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“This disability was not even touched upon [in my program]”;</a:t>
            </a:r>
          </a:p>
          <a:p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“I do not feel I was given any instruction in this area”</a:t>
            </a:r>
          </a:p>
          <a:p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“Give multiple opportunities to learn practical strategies in addition to theory”;</a:t>
            </a:r>
          </a:p>
          <a:p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“For DHH teachers it would be beneficial to have a few units dedicated to servicing this unique population”;</a:t>
            </a:r>
          </a:p>
          <a:p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“More dual certification programs”;</a:t>
            </a:r>
          </a:p>
          <a:p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“Hands-on experiences!”.</a:t>
            </a:r>
          </a:p>
        </p:txBody>
      </p:sp>
    </p:spTree>
    <p:extLst>
      <p:ext uri="{BB962C8B-B14F-4D97-AF65-F5344CB8AC3E}">
        <p14:creationId xmlns:p14="http://schemas.microsoft.com/office/powerpoint/2010/main" val="256413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858"/>
            <a:ext cx="4540102" cy="916209"/>
          </a:xfrm>
        </p:spPr>
        <p:txBody>
          <a:bodyPr/>
          <a:lstStyle/>
          <a:p>
            <a:pPr rtl="0" eaLnBrk="1" latinLnBrk="0" hangingPunct="1"/>
            <a:r>
              <a:rPr lang="en-US" sz="34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University Programs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526"/>
            <a:ext cx="8229600" cy="4525963"/>
          </a:xfrm>
        </p:spPr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192E50"/>
                </a:solidFill>
                <a:effectLst/>
                <a:latin typeface="Helvetica" pitchFamily="34" charset="0"/>
              </a:rPr>
              <a:t>At the time of our survey, we identified 10 programs;</a:t>
            </a:r>
            <a:endParaRPr lang="en-US" sz="3200" dirty="0">
              <a:solidFill>
                <a:srgbClr val="192E50"/>
              </a:solidFill>
              <a:effectLst/>
              <a:latin typeface="Helvetica" pitchFamily="34" charset="0"/>
            </a:endParaRPr>
          </a:p>
          <a:p>
            <a:pPr rtl="0" eaLnBrk="1" latinLnBrk="0" hangingPunct="1"/>
            <a:r>
              <a:rPr lang="en-US" sz="3200" kern="1200" dirty="0">
                <a:solidFill>
                  <a:srgbClr val="192E50"/>
                </a:solidFill>
                <a:effectLst/>
                <a:latin typeface="Helvetica" pitchFamily="34" charset="0"/>
              </a:rPr>
              <a:t>Linda McDowell and Elizabeth Bell are creating a document that outlines all of the University Preparation Programs that offer content in </a:t>
            </a:r>
            <a:r>
              <a:rPr lang="en-US" sz="3200" kern="1200" dirty="0" err="1">
                <a:solidFill>
                  <a:srgbClr val="192E50"/>
                </a:solidFill>
                <a:effectLst/>
                <a:latin typeface="Helvetica" pitchFamily="34" charset="0"/>
              </a:rPr>
              <a:t>deafblindness</a:t>
            </a:r>
            <a:r>
              <a:rPr lang="en-US" sz="3200" kern="1200" dirty="0">
                <a:solidFill>
                  <a:srgbClr val="192E50"/>
                </a:solidFill>
                <a:effectLst/>
                <a:latin typeface="Helvetica" pitchFamily="34" charset="0"/>
              </a:rPr>
              <a:t>;</a:t>
            </a:r>
            <a:endParaRPr lang="en-US" dirty="0">
              <a:solidFill>
                <a:srgbClr val="192E50"/>
              </a:solidFill>
              <a:effectLst/>
              <a:latin typeface="Helvetica" pitchFamily="34" charset="0"/>
            </a:endParaRPr>
          </a:p>
          <a:p>
            <a:pPr rtl="0" eaLnBrk="1" latinLnBrk="0" hangingPunct="1"/>
            <a:r>
              <a:rPr lang="en-US" sz="3200" kern="1200" dirty="0">
                <a:solidFill>
                  <a:srgbClr val="192E50"/>
                </a:solidFill>
                <a:effectLst/>
                <a:latin typeface="Helvetica" pitchFamily="34" charset="0"/>
              </a:rPr>
              <a:t>If you have not already, please contact them with your information.</a:t>
            </a:r>
            <a:endParaRPr lang="en-US" dirty="0">
              <a:solidFill>
                <a:srgbClr val="192E50"/>
              </a:solidFill>
              <a:effectLst/>
              <a:latin typeface="Helvetic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85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94" y="366492"/>
            <a:ext cx="5858540" cy="873678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Communication Issues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“Not having an interpreter when working with my students”;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“Being able to communicate with students”;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“Implementation of an effective communication system”;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“Understanding their communication methods”;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“Having everyone working with the child use the same techniques for communication”.</a:t>
            </a:r>
          </a:p>
        </p:txBody>
      </p:sp>
    </p:spTree>
    <p:extLst>
      <p:ext uri="{BB962C8B-B14F-4D97-AF65-F5344CB8AC3E}">
        <p14:creationId xmlns:p14="http://schemas.microsoft.com/office/powerpoint/2010/main" val="2564139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5" y="398389"/>
            <a:ext cx="7134447" cy="809883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Importance of Collaboration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64395"/>
          </a:xfrm>
        </p:spPr>
        <p:txBody>
          <a:bodyPr/>
          <a:lstStyle/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Issues:</a:t>
            </a:r>
          </a:p>
          <a:p>
            <a:pPr lvl="1"/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“Lack of collaboration”;</a:t>
            </a:r>
          </a:p>
          <a:p>
            <a:pPr lvl="1"/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“Finding time to collaborate”;</a:t>
            </a:r>
          </a:p>
          <a:p>
            <a:pPr lvl="1"/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“Long range collaborative planning between service/education agencies”;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Strategies:</a:t>
            </a:r>
          </a:p>
          <a:p>
            <a:pPr lvl="1"/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“Regular communication with team members”;</a:t>
            </a:r>
          </a:p>
          <a:p>
            <a:pPr lvl="1"/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“Weekly meetings”;</a:t>
            </a:r>
          </a:p>
          <a:p>
            <a:pPr lvl="1"/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“In-service trainings”;</a:t>
            </a:r>
          </a:p>
          <a:p>
            <a:pPr lvl="1"/>
            <a:r>
              <a:rPr lang="en-US" sz="2600" dirty="0">
                <a:solidFill>
                  <a:srgbClr val="192E50"/>
                </a:solidFill>
                <a:latin typeface="Helvetica"/>
                <a:cs typeface="Helvetica"/>
              </a:rPr>
              <a:t>“Journals, emails, phone calls, text messages”.</a:t>
            </a:r>
          </a:p>
        </p:txBody>
      </p:sp>
    </p:spTree>
    <p:extLst>
      <p:ext uri="{BB962C8B-B14F-4D97-AF65-F5344CB8AC3E}">
        <p14:creationId xmlns:p14="http://schemas.microsoft.com/office/powerpoint/2010/main" val="256413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055" y="397540"/>
            <a:ext cx="4093535" cy="811582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Best Practices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“What are best practices for teaching students who are deafblind?”;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“Understanding different teaching approaches”;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“How to effectively assess students who are deafblind?”;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“How to modify the curriculum?”;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“Age appropriate curriculum/strategies”.</a:t>
            </a:r>
          </a:p>
        </p:txBody>
      </p:sp>
    </p:spTree>
    <p:extLst>
      <p:ext uri="{BB962C8B-B14F-4D97-AF65-F5344CB8AC3E}">
        <p14:creationId xmlns:p14="http://schemas.microsoft.com/office/powerpoint/2010/main" val="256413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08" y="488766"/>
            <a:ext cx="7899991" cy="629129"/>
          </a:xfrm>
        </p:spPr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Knowledge of Available Resources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“Accessibility to materials”;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“What technology to use?” and “Access to technology”;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“Easy to understand resources for administrators”;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“Not knowing where to find resources”;</a:t>
            </a:r>
          </a:p>
          <a:p>
            <a:r>
              <a:rPr lang="en-US" sz="3000" dirty="0">
                <a:solidFill>
                  <a:srgbClr val="192E50"/>
                </a:solidFill>
                <a:latin typeface="Helvetica"/>
                <a:cs typeface="Helvetica"/>
              </a:rPr>
              <a:t>“Funding for appropriate materials” and “Finding appropriate materials”.</a:t>
            </a:r>
          </a:p>
        </p:txBody>
      </p:sp>
    </p:spTree>
    <p:extLst>
      <p:ext uri="{BB962C8B-B14F-4D97-AF65-F5344CB8AC3E}">
        <p14:creationId xmlns:p14="http://schemas.microsoft.com/office/powerpoint/2010/main" val="2564139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357" y="424971"/>
            <a:ext cx="3147237" cy="75672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Discussion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Conflict between the ranking and the themes from open-ended questions: 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Pre-service vs. In-service training;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Resources, knowing what is out there;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Communication &amp; collaboration.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Additional needs: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Working with families;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The use of interveners.</a:t>
            </a:r>
          </a:p>
        </p:txBody>
      </p:sp>
    </p:spTree>
    <p:extLst>
      <p:ext uri="{BB962C8B-B14F-4D97-AF65-F5344CB8AC3E}">
        <p14:creationId xmlns:p14="http://schemas.microsoft.com/office/powerpoint/2010/main" val="4266326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AB134"/>
                </a:solidFill>
                <a:latin typeface="Helvetica"/>
                <a:cs typeface="Helvetica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218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Include instruction in the other sensory discipline in personnel preparation programs; 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Greater focus on the implications of dual vision/hearing loss;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Appropriate assistive technology.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Information on state-wide agencies and specialty resources for students with deafblindness; 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Wider range of assessments.</a:t>
            </a:r>
          </a:p>
        </p:txBody>
      </p:sp>
    </p:spTree>
    <p:extLst>
      <p:ext uri="{BB962C8B-B14F-4D97-AF65-F5344CB8AC3E}">
        <p14:creationId xmlns:p14="http://schemas.microsoft.com/office/powerpoint/2010/main" val="2544564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740" y="274638"/>
            <a:ext cx="5475767" cy="1065064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Next Steps (cont.)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Minor or specific courses in deafblindness; 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Better explanation of the various roles of teachers, professionals, and families in the lives of their students with deafblindness; 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More classroom experience with actual  students who are deafblind.</a:t>
            </a:r>
          </a:p>
        </p:txBody>
      </p:sp>
    </p:spTree>
    <p:extLst>
      <p:ext uri="{BB962C8B-B14F-4D97-AF65-F5344CB8AC3E}">
        <p14:creationId xmlns:p14="http://schemas.microsoft.com/office/powerpoint/2010/main" val="4027243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University of Northern Colorado logo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4" y="5658556"/>
            <a:ext cx="3188724" cy="936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6664"/>
          </a:xfrm>
        </p:spPr>
        <p:txBody>
          <a:bodyPr/>
          <a:lstStyle/>
          <a:p>
            <a:r>
              <a:rPr lang="en-US" sz="4000" b="1" dirty="0">
                <a:solidFill>
                  <a:srgbClr val="192E50"/>
                </a:solidFill>
                <a:latin typeface="Helvetica"/>
                <a:cs typeface="Helvetica"/>
              </a:rPr>
              <a:t>silvia.correa-torres@unco.edu</a:t>
            </a:r>
            <a:br>
              <a:rPr lang="en-US" sz="4000" b="1" dirty="0">
                <a:solidFill>
                  <a:srgbClr val="192E50"/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rgbClr val="192E50"/>
                </a:solidFill>
                <a:latin typeface="Helvetica"/>
                <a:cs typeface="Helvetica"/>
              </a:rPr>
              <a:t>sandy.bowen@unco.edu</a:t>
            </a:r>
            <a:br>
              <a:rPr lang="en-US" sz="4000" b="1" dirty="0">
                <a:solidFill>
                  <a:srgbClr val="192E50"/>
                </a:solidFill>
                <a:latin typeface="Helvetica"/>
                <a:cs typeface="Helvetica"/>
              </a:rPr>
            </a:br>
            <a:br>
              <a:rPr lang="en-US" sz="4000" b="1" dirty="0">
                <a:solidFill>
                  <a:srgbClr val="192E50"/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2"/>
                </a:solidFill>
                <a:latin typeface="Helvetica"/>
                <a:cs typeface="Helvetic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6762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41166"/>
            <a:ext cx="8229600" cy="809883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Participants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0667"/>
          </a:xfrm>
        </p:spPr>
        <p:txBody>
          <a:bodyPr/>
          <a:lstStyle/>
          <a:p>
            <a:pPr marL="342900" indent="-342900"/>
            <a:r>
              <a:rPr lang="en-US" b="1" dirty="0">
                <a:solidFill>
                  <a:srgbClr val="192E50"/>
                </a:solidFill>
                <a:latin typeface="Helvetica"/>
                <a:cs typeface="Helvetica"/>
              </a:rPr>
              <a:t>Participants 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Teachers of the blind/visually impaired,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Teachers of the deaf/hard of hearing, and 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Special education teachers who work with students who are deafblind. </a:t>
            </a:r>
          </a:p>
          <a:p>
            <a:r>
              <a:rPr lang="en-US" b="1" dirty="0">
                <a:solidFill>
                  <a:srgbClr val="192E50"/>
                </a:solidFill>
                <a:latin typeface="Helvetica"/>
                <a:cs typeface="Helvetica"/>
              </a:rPr>
              <a:t>Recruitment</a:t>
            </a:r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 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Announcement posted in major professional organizations in the fields of visual impairments and deafness, state listeners. </a:t>
            </a:r>
          </a:p>
        </p:txBody>
      </p:sp>
    </p:spTree>
    <p:extLst>
      <p:ext uri="{BB962C8B-B14F-4D97-AF65-F5344CB8AC3E}">
        <p14:creationId xmlns:p14="http://schemas.microsoft.com/office/powerpoint/2010/main" val="262160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33" y="356166"/>
            <a:ext cx="6164440" cy="757257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Participants (cont.)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Number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Total of respondents N=254</a:t>
            </a:r>
          </a:p>
          <a:p>
            <a:pPr lvl="1"/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Final number N=198</a:t>
            </a:r>
          </a:p>
          <a:p>
            <a:pPr lvl="2"/>
            <a:r>
              <a:rPr lang="en-US" sz="2800" dirty="0">
                <a:solidFill>
                  <a:srgbClr val="192E50"/>
                </a:solidFill>
                <a:latin typeface="Helvetica"/>
                <a:cs typeface="Helvetica"/>
              </a:rPr>
              <a:t>Missing data 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28 States represented </a:t>
            </a:r>
          </a:p>
        </p:txBody>
      </p:sp>
    </p:spTree>
    <p:extLst>
      <p:ext uri="{BB962C8B-B14F-4D97-AF65-F5344CB8AC3E}">
        <p14:creationId xmlns:p14="http://schemas.microsoft.com/office/powerpoint/2010/main" val="382407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40" y="349066"/>
            <a:ext cx="4173667" cy="777985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The Survey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Demographic information;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Questions that identify educational practices and educational needs when teaching students who are deafblind;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Open-ended questions.</a:t>
            </a:r>
          </a:p>
        </p:txBody>
      </p:sp>
    </p:spTree>
    <p:extLst>
      <p:ext uri="{BB962C8B-B14F-4D97-AF65-F5344CB8AC3E}">
        <p14:creationId xmlns:p14="http://schemas.microsoft.com/office/powerpoint/2010/main" val="427992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435940"/>
            <a:ext cx="8229600" cy="797442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3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Data Analysis Procedures (Quantitative)</a:t>
            </a:r>
            <a:endParaRPr lang="en-US" sz="33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66863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92E50"/>
                </a:solidFill>
                <a:latin typeface="Helvetica"/>
                <a:cs typeface="Helvetica"/>
              </a:rPr>
              <a:t>Quantitative Data Analysis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Descriptive statistics, means, standard deviations, and percentages were calculated using SPSS software.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Demographic data is represented through frequencies and percentages to give a detailed description of the sample.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5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92E50"/>
                </a:solidFill>
                <a:latin typeface="Helvetica"/>
                <a:cs typeface="Helvetica"/>
              </a:rPr>
              <a:t>Qualitative Data Analysis (open-ended questions)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Data were analyzed to determine systematic categories through coding;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Independently coded by two researchers and compared for consistency through all phases of the data analysis process; </a:t>
            </a:r>
          </a:p>
          <a:p>
            <a:r>
              <a:rPr lang="en-US" dirty="0">
                <a:solidFill>
                  <a:srgbClr val="192E50"/>
                </a:solidFill>
                <a:latin typeface="Helvetica"/>
                <a:cs typeface="Helvetica"/>
              </a:rPr>
              <a:t>Constant comparison method.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idx="4294967295"/>
          </p:nvPr>
        </p:nvSpPr>
        <p:spPr>
          <a:xfrm>
            <a:off x="457200" y="435940"/>
            <a:ext cx="8229600" cy="797442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3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Data Analysis Procedures (Qualitative)</a:t>
            </a:r>
            <a:endParaRPr lang="en-US" sz="3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569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7906" y="2720637"/>
            <a:ext cx="7410893" cy="671660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4000" b="1" kern="1200" dirty="0">
                <a:solidFill>
                  <a:srgbClr val="FAB134"/>
                </a:solidFill>
                <a:effectLst/>
                <a:latin typeface="Helvetica"/>
                <a:ea typeface="+mn-ea"/>
                <a:cs typeface="Helvetica"/>
              </a:rPr>
              <a:t>Demographic Information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0486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erceived Needs of Teachers of Students Who are Deafblind: Implications for Training Programs&amp;quot;&quot;/&gt;&lt;property id=&quot;20307&quot; value=&quot;260&quot;/&gt;&lt;/object&gt;&lt;object type=&quot;3&quot; unique_id=&quot;10004&quot;&gt;&lt;property id=&quot;20148&quot; value=&quot;5&quot;/&gt;&lt;property id=&quot;20300&quot; value=&quot;Slide 2 - &amp;quot;Overview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University Programs&amp;quot;&quot;/&gt;&lt;property id=&quot;20307&quot; value=&quot;301&quot;/&gt;&lt;/object&gt;&lt;object type=&quot;3&quot; unique_id=&quot;10006&quot;&gt;&lt;property id=&quot;20148&quot; value=&quot;5&quot;/&gt;&lt;property id=&quot;20300&quot; value=&quot;Slide 4 - &amp;quot;Participants&amp;quot;&quot;/&gt;&lt;property id=&quot;20307&quot; value=&quot;284&quot;/&gt;&lt;/object&gt;&lt;object type=&quot;3&quot; unique_id=&quot;10007&quot;&gt;&lt;property id=&quot;20148&quot; value=&quot;5&quot;/&gt;&lt;property id=&quot;20300&quot; value=&quot;Slide 5 - &amp;quot;Participants (cont.)&amp;quot;&quot;/&gt;&lt;property id=&quot;20307&quot; value=&quot;289&quot;/&gt;&lt;/object&gt;&lt;object type=&quot;3&quot; unique_id=&quot;10008&quot;&gt;&lt;property id=&quot;20148&quot; value=&quot;5&quot;/&gt;&lt;property id=&quot;20300&quot; value=&quot;Slide 6 - &amp;quot;The Survey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Data Analysis Procedures (Quantitative)&amp;quot;&quot;/&gt;&lt;property id=&quot;20307&quot; value=&quot;290&quot;/&gt;&lt;/object&gt;&lt;object type=&quot;3&quot; unique_id=&quot;10010&quot;&gt;&lt;property id=&quot;20148&quot; value=&quot;5&quot;/&gt;&lt;property id=&quot;20300&quot; value=&quot;Slide 8 - &amp;quot;Data Analysis Procedures (Qualitative)&amp;quot;&quot;/&gt;&lt;property id=&quot;20307&quot; value=&quot;291&quot;/&gt;&lt;/object&gt;&lt;object type=&quot;3&quot; unique_id=&quot;10011&quot;&gt;&lt;property id=&quot;20148&quot; value=&quot;5&quot;/&gt;&lt;property id=&quot;20300&quot; value=&quot;Slide 9 - &amp;quot;Demographic Information&amp;quot;&quot;/&gt;&lt;property id=&quot;20307&quot; value=&quot;282&quot;/&gt;&lt;/object&gt;&lt;object type=&quot;3&quot; unique_id=&quot;10012&quot;&gt;&lt;property id=&quot;20148&quot; value=&quot;5&quot;/&gt;&lt;property id=&quot;20300&quot; value=&quot;Slide 10 - &amp;quot;Gender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Ethnicity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Vision and Hearing Status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Years of Experience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Education&amp;quot;&quot;/&gt;&lt;property id=&quot;20307&quot; value=&quot;267&quot;/&gt;&lt;/object&gt;&lt;object type=&quot;3&quot; unique_id=&quot;10017&quot;&gt;&lt;property id=&quot;20148&quot; value=&quot;5&quot;/&gt;&lt;property id=&quot;20300&quot; value=&quot;Slide 15 - &amp;quot;Teaching Environment&amp;quot;&quot;/&gt;&lt;property id=&quot;20307&quot; value=&quot;268&quot;/&gt;&lt;/object&gt;&lt;object type=&quot;3&quot; unique_id=&quot;10018&quot;&gt;&lt;property id=&quot;20148&quot; value=&quot;5&quot;/&gt;&lt;property id=&quot;20300&quot; value=&quot;Slide 16 - &amp;quot;Role&amp;quot;&quot;/&gt;&lt;property id=&quot;20307&quot; value=&quot;269&quot;/&gt;&lt;/object&gt;&lt;object type=&quot;3&quot; unique_id=&quot;10019&quot;&gt;&lt;property id=&quot;20148&quot; value=&quot;5&quot;/&gt;&lt;property id=&quot;20300&quot; value=&quot;Slide 17 - &amp;quot;Primary Teaching License&amp;quot;&quot;/&gt;&lt;property id=&quot;20307&quot; value=&quot;270&quot;/&gt;&lt;/object&gt;&lt;object type=&quot;3&quot; unique_id=&quot;10020&quot;&gt;&lt;property id=&quot;20148&quot; value=&quot;5&quot;/&gt;&lt;property id=&quot;20300&quot; value=&quot;Slide 18 - &amp;quot;Job Responsibility &amp;quot;&quot;/&gt;&lt;property id=&quot;20307&quot; value=&quot;293&quot;/&gt;&lt;/object&gt;&lt;object type=&quot;3&quot; unique_id=&quot;10021&quot;&gt;&lt;property id=&quot;20148&quot; value=&quot;5&quot;/&gt;&lt;property id=&quot;20300&quot; value=&quot;Slide 19 - &amp;quot;Program Types&amp;quot;&quot;/&gt;&lt;property id=&quot;20307&quot; value=&quot;271&quot;/&gt;&lt;/object&gt;&lt;object type=&quot;3&quot; unique_id=&quot;10022&quot;&gt;&lt;property id=&quot;20148&quot; value=&quot;5&quot;/&gt;&lt;property id=&quot;20300&quot; value=&quot;Slide 20 - &amp;quot;University Preparation&amp;quot;&quot;/&gt;&lt;property id=&quot;20307&quot; value=&quot;272&quot;/&gt;&lt;/object&gt;&lt;object type=&quot;3&quot; unique_id=&quot;10023&quot;&gt;&lt;property id=&quot;20148&quot; value=&quot;5&quot;/&gt;&lt;property id=&quot;20300&quot; value=&quot;Slide 21 - &amp;quot;Professional Development&amp;quot;&quot;/&gt;&lt;property id=&quot;20307&quot; value=&quot;278&quot;/&gt;&lt;/object&gt;&lt;object type=&quot;3&quot; unique_id=&quot;10024&quot;&gt;&lt;property id=&quot;20148&quot; value=&quot;5&quot;/&gt;&lt;property id=&quot;20300&quot; value=&quot;Slide 22 - &amp;quot;Ranking Questions&amp;quot;&quot;/&gt;&lt;property id=&quot;20307&quot; value=&quot;279&quot;/&gt;&lt;/object&gt;&lt;object type=&quot;3&quot; unique_id=&quot;10025&quot;&gt;&lt;property id=&quot;20148&quot; value=&quot;5&quot;/&gt;&lt;property id=&quot;20300&quot; value=&quot;Slide 23 - &amp;quot;Ranking Questions (cont.1)&amp;quot;&quot;/&gt;&lt;property id=&quot;20307&quot; value=&quot;280&quot;/&gt;&lt;/object&gt;&lt;object type=&quot;3&quot; unique_id=&quot;10026&quot;&gt;&lt;property id=&quot;20148&quot; value=&quot;5&quot;/&gt;&lt;property id=&quot;20300&quot; value=&quot;Slide 24 - &amp;quot;Ranking Questions (cont.2)&amp;quot;&quot;/&gt;&lt;property id=&quot;20307&quot; value=&quot;281&quot;/&gt;&lt;/object&gt;&lt;object type=&quot;3&quot; unique_id=&quot;10027&quot;&gt;&lt;property id=&quot;20148&quot; value=&quot;5&quot;/&gt;&lt;property id=&quot;20300&quot; value=&quot;Slide 25 - &amp;quot;Program Priorities&amp;quot;&quot;/&gt;&lt;property id=&quot;20307&quot; value=&quot;273&quot;/&gt;&lt;/object&gt;&lt;object type=&quot;3&quot; unique_id=&quot;10028&quot;&gt;&lt;property id=&quot;20148&quot; value=&quot;5&quot;/&gt;&lt;property id=&quot;20300&quot; value=&quot;Slide 26 - &amp;quot;Non-Priorities &amp;quot;&quot;/&gt;&lt;property id=&quot;20307&quot; value=&quot;274&quot;/&gt;&lt;/object&gt;&lt;object type=&quot;3&quot; unique_id=&quot;10029&quot;&gt;&lt;property id=&quot;20148&quot; value=&quot;5&quot;/&gt;&lt;property id=&quot;20300&quot; value=&quot;Slide 27 - &amp;quot;Open-Ended Questions&amp;quot;&quot;/&gt;&lt;property id=&quot;20307&quot; value=&quot;283&quot;/&gt;&lt;/object&gt;&lt;object type=&quot;3&quot; unique_id=&quot;10030&quot;&gt;&lt;property id=&quot;20148&quot; value=&quot;5&quot;/&gt;&lt;property id=&quot;20300&quot; value=&quot;Slide 28 - &amp;quot;Themes &amp;quot;&quot;/&gt;&lt;property id=&quot;20307&quot; value=&quot;294&quot;/&gt;&lt;/object&gt;&lt;object type=&quot;3&quot; unique_id=&quot;10031&quot;&gt;&lt;property id=&quot;20148&quot; value=&quot;5&quot;/&gt;&lt;property id=&quot;20300&quot; value=&quot;Slide 29 - &amp;quot;Training&amp;quot;&quot;/&gt;&lt;property id=&quot;20307&quot; value=&quot;295&quot;/&gt;&lt;/object&gt;&lt;object type=&quot;3&quot; unique_id=&quot;10032&quot;&gt;&lt;property id=&quot;20148&quot; value=&quot;5&quot;/&gt;&lt;property id=&quot;20300&quot; value=&quot;Slide 30 - &amp;quot;Communication Issues&amp;quot;&quot;/&gt;&lt;property id=&quot;20307&quot; value=&quot;296&quot;/&gt;&lt;/object&gt;&lt;object type=&quot;3&quot; unique_id=&quot;10033&quot;&gt;&lt;property id=&quot;20148&quot; value=&quot;5&quot;/&gt;&lt;property id=&quot;20300&quot; value=&quot;Slide 31 - &amp;quot;Importance of Collaboration&amp;quot;&quot;/&gt;&lt;property id=&quot;20307&quot; value=&quot;297&quot;/&gt;&lt;/object&gt;&lt;object type=&quot;3&quot; unique_id=&quot;10034&quot;&gt;&lt;property id=&quot;20148&quot; value=&quot;5&quot;/&gt;&lt;property id=&quot;20300&quot; value=&quot;Slide 32 - &amp;quot;Best Practices&amp;quot;&quot;/&gt;&lt;property id=&quot;20307&quot; value=&quot;298&quot;/&gt;&lt;/object&gt;&lt;object type=&quot;3&quot; unique_id=&quot;10035&quot;&gt;&lt;property id=&quot;20148&quot; value=&quot;5&quot;/&gt;&lt;property id=&quot;20300&quot; value=&quot;Slide 33 - &amp;quot;Knowledge of Available Resources&amp;quot;&quot;/&gt;&lt;property id=&quot;20307&quot; value=&quot;299&quot;/&gt;&lt;/object&gt;&lt;object type=&quot;3&quot; unique_id=&quot;10036&quot;&gt;&lt;property id=&quot;20148&quot; value=&quot;5&quot;/&gt;&lt;property id=&quot;20300&quot; value=&quot;Slide 34 - &amp;quot;Discussion&amp;quot;&quot;/&gt;&lt;property id=&quot;20307&quot; value=&quot;300&quot;/&gt;&lt;/object&gt;&lt;object type=&quot;3&quot; unique_id=&quot;10037&quot;&gt;&lt;property id=&quot;20148&quot; value=&quot;5&quot;/&gt;&lt;property id=&quot;20300&quot; value=&quot;Slide 35 - &amp;quot;Next Steps&amp;quot;&quot;/&gt;&lt;property id=&quot;20307&quot; value=&quot;276&quot;/&gt;&lt;/object&gt;&lt;object type=&quot;3&quot; unique_id=&quot;10038&quot;&gt;&lt;property id=&quot;20148&quot; value=&quot;5&quot;/&gt;&lt;property id=&quot;20300&quot; value=&quot;Slide 36 - &amp;quot;Next Steps (cont.)&amp;quot;&quot;/&gt;&lt;property id=&quot;20307&quot; value=&quot;277&quot;/&gt;&lt;/object&gt;&lt;object type=&quot;3&quot; unique_id=&quot;10039&quot;&gt;&lt;property id=&quot;20148&quot; value=&quot;5&quot;/&gt;&lt;property id=&quot;20300&quot; value=&quot;Slide 37 - &amp;quot;silvia.correa-torres@unco.edu sandy.bowen@unco.edu  THANK YOU!&amp;quot;&quot;/&gt;&lt;property id=&quot;20307&quot; value=&quot;259&quot;/&gt;&lt;/object&gt;&lt;/object&gt;&lt;object type=&quot;8&quot; unique_id=&quot;1007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Jordy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1300</Words>
  <Application>Microsoft Macintosh PowerPoint</Application>
  <PresentationFormat>On-screen Show (4:3)</PresentationFormat>
  <Paragraphs>259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明朝</vt:lpstr>
      <vt:lpstr>ヒラギノ丸ゴ Pro W4</vt:lpstr>
      <vt:lpstr>Arial</vt:lpstr>
      <vt:lpstr>Calibri</vt:lpstr>
      <vt:lpstr>Cambria</vt:lpstr>
      <vt:lpstr>Helvetica</vt:lpstr>
      <vt:lpstr>Times New Roman</vt:lpstr>
      <vt:lpstr>Office Theme</vt:lpstr>
      <vt:lpstr>Perceived Needs of Teachers of Students Who are Deafblind: Implications for Training Programs</vt:lpstr>
      <vt:lpstr>Overview</vt:lpstr>
      <vt:lpstr>University Programs</vt:lpstr>
      <vt:lpstr>Participants</vt:lpstr>
      <vt:lpstr>Participants (cont.)</vt:lpstr>
      <vt:lpstr>The Survey</vt:lpstr>
      <vt:lpstr>Data Analysis Procedures (Quantitative)</vt:lpstr>
      <vt:lpstr>Data Analysis Procedures (Qualitative)</vt:lpstr>
      <vt:lpstr>Demographic Information</vt:lpstr>
      <vt:lpstr>Gender</vt:lpstr>
      <vt:lpstr>Ethnicity</vt:lpstr>
      <vt:lpstr>Vision and Hearing Status</vt:lpstr>
      <vt:lpstr>Years of Experience</vt:lpstr>
      <vt:lpstr>Education</vt:lpstr>
      <vt:lpstr>Teaching Environment</vt:lpstr>
      <vt:lpstr>Role</vt:lpstr>
      <vt:lpstr>Primary Teaching License</vt:lpstr>
      <vt:lpstr>Job Responsibility </vt:lpstr>
      <vt:lpstr>Program Types</vt:lpstr>
      <vt:lpstr>University Preparation</vt:lpstr>
      <vt:lpstr>Professional Development</vt:lpstr>
      <vt:lpstr>Ranking Questions</vt:lpstr>
      <vt:lpstr>Ranking Questions (cont.1)</vt:lpstr>
      <vt:lpstr>Ranking Questions (cont.2)</vt:lpstr>
      <vt:lpstr>Program Priorities</vt:lpstr>
      <vt:lpstr>Non-Priorities </vt:lpstr>
      <vt:lpstr>Open-Ended Questions</vt:lpstr>
      <vt:lpstr>Themes </vt:lpstr>
      <vt:lpstr>Training</vt:lpstr>
      <vt:lpstr>Communication Issues</vt:lpstr>
      <vt:lpstr>Importance of Collaboration</vt:lpstr>
      <vt:lpstr>Best Practices</vt:lpstr>
      <vt:lpstr>Knowledge of Available Resources</vt:lpstr>
      <vt:lpstr>Discussion</vt:lpstr>
      <vt:lpstr>Next Steps</vt:lpstr>
      <vt:lpstr>Next Steps (cont.)</vt:lpstr>
      <vt:lpstr>silvia.correa-torres@unco.edu sandy.bowen@unco.edu  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TITLE</dc:title>
  <dc:creator>Jordan</dc:creator>
  <cp:lastModifiedBy>Haylee Marcotte</cp:lastModifiedBy>
  <cp:revision>201</cp:revision>
  <cp:lastPrinted>2017-03-08T13:19:25Z</cp:lastPrinted>
  <dcterms:created xsi:type="dcterms:W3CDTF">2015-05-27T18:56:39Z</dcterms:created>
  <dcterms:modified xsi:type="dcterms:W3CDTF">2020-02-07T20:52:54Z</dcterms:modified>
</cp:coreProperties>
</file>