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2.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48" r:id="rId25"/>
    <p:sldId id="343"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44" r:id="rId46"/>
    <p:sldId id="299" r:id="rId47"/>
    <p:sldId id="300" r:id="rId48"/>
    <p:sldId id="301" r:id="rId49"/>
    <p:sldId id="302" r:id="rId50"/>
    <p:sldId id="303" r:id="rId51"/>
    <p:sldId id="304" r:id="rId52"/>
    <p:sldId id="305" r:id="rId53"/>
    <p:sldId id="306" r:id="rId54"/>
    <p:sldId id="307" r:id="rId55"/>
    <p:sldId id="308" r:id="rId56"/>
    <p:sldId id="345"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47" r:id="rId71"/>
    <p:sldId id="322" r:id="rId72"/>
    <p:sldId id="346" r:id="rId73"/>
    <p:sldId id="338" r:id="rId74"/>
    <p:sldId id="341" r:id="rId75"/>
    <p:sldId id="342" r:id="rId76"/>
    <p:sldId id="324" r:id="rId77"/>
    <p:sldId id="325" r:id="rId78"/>
    <p:sldId id="326" r:id="rId79"/>
    <p:sldId id="327" r:id="rId80"/>
    <p:sldId id="328" r:id="rId81"/>
    <p:sldId id="329" r:id="rId82"/>
    <p:sldId id="330" r:id="rId83"/>
    <p:sldId id="331" r:id="rId84"/>
    <p:sldId id="332" r:id="rId85"/>
    <p:sldId id="333" r:id="rId86"/>
    <p:sldId id="334" r:id="rId87"/>
    <p:sldId id="336" r:id="rId88"/>
    <p:sldId id="337" r:id="rId89"/>
  </p:sldIdLst>
  <p:sldSz cx="9144000" cy="6858000" type="screen4x3"/>
  <p:notesSz cx="6954838" cy="9309100"/>
  <p:custDataLst>
    <p:tags r:id="rId9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Darrah" initials="" lastIdx="1" clrIdx="0"/>
  <p:cmAuthor id="1" name="" initials="" lastIdx="3" clrIdx="1"/>
  <p:cmAuthor id="2" name="Western Oregon University" initials="WOU"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8" autoAdjust="0"/>
    <p:restoredTop sz="79707" autoAdjust="0"/>
  </p:normalViewPr>
  <p:slideViewPr>
    <p:cSldViewPr>
      <p:cViewPr varScale="1">
        <p:scale>
          <a:sx n="88" d="100"/>
          <a:sy n="88" d="100"/>
        </p:scale>
        <p:origin x="1912" y="176"/>
      </p:cViewPr>
      <p:guideLst>
        <p:guide orient="horz" pos="2160"/>
        <p:guide pos="2880"/>
      </p:guideLst>
    </p:cSldViewPr>
  </p:slideViewPr>
  <p:outlineViewPr>
    <p:cViewPr>
      <p:scale>
        <a:sx n="33" d="100"/>
        <a:sy n="33" d="100"/>
      </p:scale>
      <p:origin x="120" y="719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790" y="-11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26T11:14:35.483" idx="1">
    <p:pos x="6000" y="0"/>
    <p:text>Does anyone have another hand-under-hand pic for this?  I had a bad one for hand-over-hand!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26T11:14:35.492" idx="2">
    <p:pos x="6000" y="0"/>
    <p:text>Don't forget social concepts!!
-Emma Nelson</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7-04-11T16:52:28.090" idx="1">
    <p:pos x="6000" y="0"/>
    <p:text>I have a great video but can't put it into google drive- something about inputing videos is blocked except for youtube?
-Emma Nelson</p:text>
  </p:cm>
</p:cmLst>
</file>

<file path=ppt/diagrams/_rels/data1.xml.rels><?xml version="1.0" encoding="UTF-8" standalone="yes"?>
<Relationships xmlns="http://schemas.openxmlformats.org/package/2006/relationships"><Relationship Id="rId2" Type="http://schemas.openxmlformats.org/officeDocument/2006/relationships/hyperlink" Target="mailto:manketell@pattan.net" TargetMode="External"/><Relationship Id="rId1" Type="http://schemas.openxmlformats.org/officeDocument/2006/relationships/hyperlink" Target="mailto:agaspich@pattan.ne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manketell@pattan.net" TargetMode="External"/><Relationship Id="rId1" Type="http://schemas.openxmlformats.org/officeDocument/2006/relationships/hyperlink" Target="mailto:agaspich@pattan.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241E1-7839-4446-B0EA-B418344E5D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45DEDD-BBE1-45B0-A69F-779261E1D85B}">
      <dgm:prSet phldrT="[Text]"/>
      <dgm:spPr/>
      <dgm:t>
        <a:bodyPr/>
        <a:lstStyle/>
        <a:p>
          <a:r>
            <a:rPr lang="en-US" dirty="0"/>
            <a:t>Identification</a:t>
          </a:r>
        </a:p>
      </dgm:t>
    </dgm:pt>
    <dgm:pt modelId="{D4B8DC6B-1359-4840-8504-314BBEB12308}" type="parTrans" cxnId="{7D284159-C4BA-4620-9E33-5FF6CD2F82B1}">
      <dgm:prSet/>
      <dgm:spPr/>
      <dgm:t>
        <a:bodyPr/>
        <a:lstStyle/>
        <a:p>
          <a:endParaRPr lang="en-US"/>
        </a:p>
      </dgm:t>
    </dgm:pt>
    <dgm:pt modelId="{41176F66-6AF2-46EB-BF03-55FA60AA2FAC}" type="sibTrans" cxnId="{7D284159-C4BA-4620-9E33-5FF6CD2F82B1}">
      <dgm:prSet/>
      <dgm:spPr/>
      <dgm:t>
        <a:bodyPr/>
        <a:lstStyle/>
        <a:p>
          <a:endParaRPr lang="en-US"/>
        </a:p>
      </dgm:t>
    </dgm:pt>
    <dgm:pt modelId="{3CBEA180-89B5-4601-89EA-B0E93C20C2B3}">
      <dgm:prSet phldrT="[Text]"/>
      <dgm:spPr/>
      <dgm:t>
        <a:bodyPr/>
        <a:lstStyle/>
        <a:p>
          <a:r>
            <a:rPr lang="en-US" dirty="0"/>
            <a:t>The IFSP/IEP team, including the Service Coordinator, Parent and team members should determine if the child meets the criteria for deaf-blindness.  </a:t>
          </a:r>
        </a:p>
      </dgm:t>
      <dgm:extLst>
        <a:ext uri="{E40237B7-FDA0-4F09-8148-C483321AD2D9}">
          <dgm14:cNvPr xmlns:dgm14="http://schemas.microsoft.com/office/drawing/2010/diagram" id="0" name="" descr="Box 1: Identification: The IFSP/IEP team, including the Service Coordinator, Parent and team members should determine if the child meets the criteria for deaf-blindness;   "/>
        </a:ext>
      </dgm:extLst>
    </dgm:pt>
    <dgm:pt modelId="{A0000182-DCFC-43EA-8549-767D44A7EB25}" type="parTrans" cxnId="{8AF22723-644C-46C1-82EE-17AD67EA7A07}">
      <dgm:prSet/>
      <dgm:spPr/>
      <dgm:t>
        <a:bodyPr/>
        <a:lstStyle/>
        <a:p>
          <a:endParaRPr lang="en-US"/>
        </a:p>
      </dgm:t>
    </dgm:pt>
    <dgm:pt modelId="{B372A414-BB6E-4D5C-82F6-54F14BE62689}" type="sibTrans" cxnId="{8AF22723-644C-46C1-82EE-17AD67EA7A07}">
      <dgm:prSet/>
      <dgm:spPr/>
      <dgm:t>
        <a:bodyPr/>
        <a:lstStyle/>
        <a:p>
          <a:endParaRPr lang="en-US"/>
        </a:p>
      </dgm:t>
    </dgm:pt>
    <dgm:pt modelId="{7C59E56D-710D-471F-8B9A-5E716177DD94}">
      <dgm:prSet phldrT="[Text]"/>
      <dgm:spPr/>
      <dgm:t>
        <a:bodyPr/>
        <a:lstStyle/>
        <a:p>
          <a:r>
            <a:rPr lang="en-US" dirty="0"/>
            <a:t>Include in </a:t>
          </a:r>
        </a:p>
        <a:p>
          <a:r>
            <a:rPr lang="en-US" dirty="0"/>
            <a:t>DB Census</a:t>
          </a:r>
        </a:p>
      </dgm:t>
    </dgm:pt>
    <dgm:pt modelId="{64BF972A-C8E1-490F-B83E-834093AE5F24}" type="parTrans" cxnId="{5932977E-6764-4120-A42C-146A2FB99E3D}">
      <dgm:prSet/>
      <dgm:spPr/>
      <dgm:t>
        <a:bodyPr/>
        <a:lstStyle/>
        <a:p>
          <a:endParaRPr lang="en-US"/>
        </a:p>
      </dgm:t>
    </dgm:pt>
    <dgm:pt modelId="{7CE44A57-FBAE-488B-8573-F139553D2760}" type="sibTrans" cxnId="{5932977E-6764-4120-A42C-146A2FB99E3D}">
      <dgm:prSet/>
      <dgm:spPr/>
      <dgm:t>
        <a:bodyPr/>
        <a:lstStyle/>
        <a:p>
          <a:endParaRPr lang="en-US"/>
        </a:p>
      </dgm:t>
    </dgm:pt>
    <dgm:pt modelId="{CBC58002-16E5-4E92-BAEC-5E971EA06D4A}">
      <dgm:prSet phldrT="[Text]"/>
      <dgm:spPr/>
      <dgm:t>
        <a:bodyPr/>
        <a:lstStyle/>
        <a:p>
          <a:r>
            <a:rPr lang="en-US" dirty="0"/>
            <a:t>If the child meets the criteria for deaf-blindness, the Infant Toddler Coordinator or Preschool Supervisor should add them to the Deaf Blind Census</a:t>
          </a:r>
        </a:p>
      </dgm:t>
      <dgm:extLst>
        <a:ext uri="{E40237B7-FDA0-4F09-8148-C483321AD2D9}">
          <dgm14:cNvPr xmlns:dgm14="http://schemas.microsoft.com/office/drawing/2010/diagram" id="0" name="" descr="Box 2: Include in DB Census: If the child meets the criteria for deaf-blindness, the Infand-Toddler Coordinator or Preschool Supervior should add them to the Deaf Blind Census;"/>
        </a:ext>
      </dgm:extLst>
    </dgm:pt>
    <dgm:pt modelId="{119A7BB8-0BFB-429D-9F15-A8EDB4B02CAA}" type="parTrans" cxnId="{1C83D1DF-EDCA-42DF-8494-4A064107E8F8}">
      <dgm:prSet/>
      <dgm:spPr/>
      <dgm:t>
        <a:bodyPr/>
        <a:lstStyle/>
        <a:p>
          <a:endParaRPr lang="en-US"/>
        </a:p>
      </dgm:t>
    </dgm:pt>
    <dgm:pt modelId="{39AC6E8B-E700-4AF9-ACAB-3BED94824AF5}" type="sibTrans" cxnId="{1C83D1DF-EDCA-42DF-8494-4A064107E8F8}">
      <dgm:prSet/>
      <dgm:spPr/>
      <dgm:t>
        <a:bodyPr/>
        <a:lstStyle/>
        <a:p>
          <a:endParaRPr lang="en-US"/>
        </a:p>
      </dgm:t>
    </dgm:pt>
    <dgm:pt modelId="{F4678B00-49AB-4841-98B8-7770A7A5CCCA}">
      <dgm:prSet phldrT="[Text]"/>
      <dgm:spPr/>
      <dgm:t>
        <a:bodyPr/>
        <a:lstStyle/>
        <a:p>
          <a:r>
            <a:rPr lang="en-US" dirty="0"/>
            <a:t>Refer to Technical Assistance Support</a:t>
          </a:r>
        </a:p>
      </dgm:t>
    </dgm:pt>
    <dgm:pt modelId="{D9580714-56A0-4AD9-ABBC-BE68E27D5D95}" type="parTrans" cxnId="{C97F8F47-6965-428A-B9B8-0D7FFA67BADF}">
      <dgm:prSet/>
      <dgm:spPr/>
      <dgm:t>
        <a:bodyPr/>
        <a:lstStyle/>
        <a:p>
          <a:endParaRPr lang="en-US"/>
        </a:p>
      </dgm:t>
    </dgm:pt>
    <dgm:pt modelId="{66F5F201-42C2-4885-86A6-DBA658928777}" type="sibTrans" cxnId="{C97F8F47-6965-428A-B9B8-0D7FFA67BADF}">
      <dgm:prSet/>
      <dgm:spPr/>
      <dgm:t>
        <a:bodyPr/>
        <a:lstStyle/>
        <a:p>
          <a:endParaRPr lang="en-US"/>
        </a:p>
      </dgm:t>
    </dgm:pt>
    <dgm:pt modelId="{CA947755-F32C-4B41-9B96-9DC3E9A4D156}">
      <dgm:prSet phldrT="[Text]"/>
      <dgm:spPr/>
      <dgm:t>
        <a:bodyPr/>
        <a:lstStyle/>
        <a:p>
          <a:r>
            <a:rPr lang="en-US" b="1" u="none" dirty="0"/>
            <a:t>Family Support </a:t>
          </a:r>
        </a:p>
      </dgm:t>
    </dgm:pt>
    <dgm:pt modelId="{8CC6B640-C349-4596-996C-8EEE2FDE9FA7}" type="parTrans" cxnId="{5BB8C7CA-4690-4979-8299-35850FA40E28}">
      <dgm:prSet/>
      <dgm:spPr/>
      <dgm:t>
        <a:bodyPr/>
        <a:lstStyle/>
        <a:p>
          <a:endParaRPr lang="en-US"/>
        </a:p>
      </dgm:t>
    </dgm:pt>
    <dgm:pt modelId="{F1747C09-5A9B-4432-903B-36883B2D2ED6}" type="sibTrans" cxnId="{5BB8C7CA-4690-4979-8299-35850FA40E28}">
      <dgm:prSet/>
      <dgm:spPr/>
      <dgm:t>
        <a:bodyPr/>
        <a:lstStyle/>
        <a:p>
          <a:endParaRPr lang="en-US"/>
        </a:p>
      </dgm:t>
    </dgm:pt>
    <dgm:pt modelId="{E1DE0454-26B4-4C7F-927E-3B90207BBC2D}">
      <dgm:prSet phldrT="[Text]"/>
      <dgm:spPr/>
      <dgm:t>
        <a:bodyPr/>
        <a:lstStyle/>
        <a:p>
          <a:r>
            <a:rPr lang="en-US" b="1" u="none" dirty="0"/>
            <a:t>Staff Support &amp; Training</a:t>
          </a:r>
        </a:p>
      </dgm:t>
    </dgm:pt>
    <dgm:pt modelId="{E66BFAB0-BDDE-4747-8110-51461D62FDD8}" type="parTrans" cxnId="{0AED12D4-9BD4-4E5F-B816-BD16A0F23A7D}">
      <dgm:prSet/>
      <dgm:spPr/>
      <dgm:t>
        <a:bodyPr/>
        <a:lstStyle/>
        <a:p>
          <a:endParaRPr lang="en-US"/>
        </a:p>
      </dgm:t>
    </dgm:pt>
    <dgm:pt modelId="{CFFC9C35-FB0B-4F02-941C-48E54FC52528}" type="sibTrans" cxnId="{0AED12D4-9BD4-4E5F-B816-BD16A0F23A7D}">
      <dgm:prSet/>
      <dgm:spPr/>
      <dgm:t>
        <a:bodyPr/>
        <a:lstStyle/>
        <a:p>
          <a:endParaRPr lang="en-US"/>
        </a:p>
      </dgm:t>
    </dgm:pt>
    <dgm:pt modelId="{E07CC018-4DB9-4C99-A72B-35F1C8D57A7D}">
      <dgm:prSet phldrT="[Text]"/>
      <dgm:spPr/>
      <dgm:t>
        <a:bodyPr/>
        <a:lstStyle/>
        <a:p>
          <a:r>
            <a:rPr lang="en-US" dirty="0"/>
            <a:t>Contact Anne Gaspich at </a:t>
          </a:r>
          <a:r>
            <a:rPr lang="en-US" dirty="0">
              <a:hlinkClick xmlns:r="http://schemas.openxmlformats.org/officeDocument/2006/relationships" r:id="rId1"/>
            </a:rPr>
            <a:t>agaspich@pattan.net</a:t>
          </a:r>
          <a:endParaRPr lang="en-US" dirty="0"/>
        </a:p>
      </dgm:t>
    </dgm:pt>
    <dgm:pt modelId="{F93E5E72-BF27-4910-9438-C197913A3269}" type="parTrans" cxnId="{83067496-47A0-4D02-97EA-CC99923232D6}">
      <dgm:prSet/>
      <dgm:spPr/>
      <dgm:t>
        <a:bodyPr/>
        <a:lstStyle/>
        <a:p>
          <a:endParaRPr lang="en-US"/>
        </a:p>
      </dgm:t>
    </dgm:pt>
    <dgm:pt modelId="{8657CCB8-0C22-4D90-88E9-79A24C660C1F}" type="sibTrans" cxnId="{83067496-47A0-4D02-97EA-CC99923232D6}">
      <dgm:prSet/>
      <dgm:spPr/>
      <dgm:t>
        <a:bodyPr/>
        <a:lstStyle/>
        <a:p>
          <a:endParaRPr lang="en-US"/>
        </a:p>
      </dgm:t>
    </dgm:pt>
    <dgm:pt modelId="{473C2756-0B17-448F-901D-76F85E23E0CC}">
      <dgm:prSet phldrT="[Text]"/>
      <dgm:spPr/>
      <dgm:t>
        <a:bodyPr/>
        <a:lstStyle/>
        <a:p>
          <a:endParaRPr lang="en-US" dirty="0"/>
        </a:p>
      </dgm:t>
    </dgm:pt>
    <dgm:pt modelId="{603D3185-6560-4141-A1AA-9EDEE3F3171E}" type="parTrans" cxnId="{26FF69F4-01F3-4386-A90E-EF99FE69BA1A}">
      <dgm:prSet/>
      <dgm:spPr/>
      <dgm:t>
        <a:bodyPr/>
        <a:lstStyle/>
        <a:p>
          <a:endParaRPr lang="en-US"/>
        </a:p>
      </dgm:t>
    </dgm:pt>
    <dgm:pt modelId="{E4CB13A6-1E73-4715-8F8B-3D52F390C3AA}" type="sibTrans" cxnId="{26FF69F4-01F3-4386-A90E-EF99FE69BA1A}">
      <dgm:prSet/>
      <dgm:spPr/>
      <dgm:t>
        <a:bodyPr/>
        <a:lstStyle/>
        <a:p>
          <a:endParaRPr lang="en-US"/>
        </a:p>
      </dgm:t>
    </dgm:pt>
    <dgm:pt modelId="{E8306C27-7A04-49B6-9DAA-636CDBF5BD18}">
      <dgm:prSet phldrT="[Text]"/>
      <dgm:spPr/>
      <dgm:t>
        <a:bodyPr/>
        <a:lstStyle/>
        <a:p>
          <a:r>
            <a:rPr lang="en-US" dirty="0"/>
            <a:t>Contact Mary Anketell at </a:t>
          </a:r>
          <a:r>
            <a:rPr lang="en-US" dirty="0">
              <a:hlinkClick xmlns:r="http://schemas.openxmlformats.org/officeDocument/2006/relationships" r:id="rId2"/>
            </a:rPr>
            <a:t>manketell@pattan.net</a:t>
          </a:r>
          <a:r>
            <a:rPr lang="en-US" dirty="0"/>
            <a:t> or your local EITA consultant</a:t>
          </a:r>
        </a:p>
      </dgm:t>
    </dgm:pt>
    <dgm:pt modelId="{46B35E18-5816-48F5-BC14-449680D2EC38}" type="parTrans" cxnId="{29F5A9D9-FB7B-401A-9412-8EFFE2CA2BEC}">
      <dgm:prSet/>
      <dgm:spPr/>
      <dgm:t>
        <a:bodyPr/>
        <a:lstStyle/>
        <a:p>
          <a:endParaRPr lang="en-US"/>
        </a:p>
      </dgm:t>
    </dgm:pt>
    <dgm:pt modelId="{1351E785-3D12-4E9E-B621-64474E517B43}" type="sibTrans" cxnId="{29F5A9D9-FB7B-401A-9412-8EFFE2CA2BEC}">
      <dgm:prSet/>
      <dgm:spPr/>
      <dgm:t>
        <a:bodyPr/>
        <a:lstStyle/>
        <a:p>
          <a:endParaRPr lang="en-US"/>
        </a:p>
      </dgm:t>
    </dgm:pt>
    <dgm:pt modelId="{4A7F59F3-8492-4848-9A7E-D42F9DB0A284}">
      <dgm:prSet phldrT="[Text]"/>
      <dgm:spPr/>
      <dgm:t>
        <a:bodyPr/>
        <a:lstStyle/>
        <a:p>
          <a:endParaRPr lang="en-US" dirty="0"/>
        </a:p>
      </dgm:t>
    </dgm:pt>
    <dgm:pt modelId="{811CE172-E35E-4F98-B888-465A1766385F}" type="parTrans" cxnId="{CB5610DF-F7A5-4AAB-9790-587A61E6E64A}">
      <dgm:prSet/>
      <dgm:spPr/>
      <dgm:t>
        <a:bodyPr/>
        <a:lstStyle/>
        <a:p>
          <a:endParaRPr lang="en-US"/>
        </a:p>
      </dgm:t>
    </dgm:pt>
    <dgm:pt modelId="{317C0F8D-B66C-41E7-AE71-EE3279169060}" type="sibTrans" cxnId="{CB5610DF-F7A5-4AAB-9790-587A61E6E64A}">
      <dgm:prSet/>
      <dgm:spPr/>
      <dgm:t>
        <a:bodyPr/>
        <a:lstStyle/>
        <a:p>
          <a:endParaRPr lang="en-US"/>
        </a:p>
      </dgm:t>
    </dgm:pt>
    <dgm:pt modelId="{FCB6BE84-3A1D-414C-99A9-C1FF38ADD272}" type="pres">
      <dgm:prSet presAssocID="{427241E1-7839-4446-B0EA-B418344E5D8E}" presName="Name0" presStyleCnt="0">
        <dgm:presLayoutVars>
          <dgm:dir/>
          <dgm:animLvl val="lvl"/>
          <dgm:resizeHandles val="exact"/>
        </dgm:presLayoutVars>
      </dgm:prSet>
      <dgm:spPr/>
    </dgm:pt>
    <dgm:pt modelId="{5027C561-D8A9-4619-AB5A-700737EA0958}" type="pres">
      <dgm:prSet presAssocID="{A245DEDD-BBE1-45B0-A69F-779261E1D85B}" presName="composite" presStyleCnt="0"/>
      <dgm:spPr/>
    </dgm:pt>
    <dgm:pt modelId="{C8A16809-85C9-4872-8073-0BB04ED322B1}" type="pres">
      <dgm:prSet presAssocID="{A245DEDD-BBE1-45B0-A69F-779261E1D85B}" presName="parTx" presStyleLbl="alignNode1" presStyleIdx="0" presStyleCnt="3">
        <dgm:presLayoutVars>
          <dgm:chMax val="0"/>
          <dgm:chPref val="0"/>
          <dgm:bulletEnabled val="1"/>
        </dgm:presLayoutVars>
      </dgm:prSet>
      <dgm:spPr/>
    </dgm:pt>
    <dgm:pt modelId="{799B81DC-965A-4511-B45E-DA989A9571A9}" type="pres">
      <dgm:prSet presAssocID="{A245DEDD-BBE1-45B0-A69F-779261E1D85B}" presName="desTx" presStyleLbl="alignAccFollowNode1" presStyleIdx="0" presStyleCnt="3">
        <dgm:presLayoutVars>
          <dgm:bulletEnabled val="1"/>
        </dgm:presLayoutVars>
      </dgm:prSet>
      <dgm:spPr/>
    </dgm:pt>
    <dgm:pt modelId="{6EBBE605-BECB-42F5-9469-71E76923F482}" type="pres">
      <dgm:prSet presAssocID="{41176F66-6AF2-46EB-BF03-55FA60AA2FAC}" presName="space" presStyleCnt="0"/>
      <dgm:spPr/>
    </dgm:pt>
    <dgm:pt modelId="{6B69D7F7-1E19-466F-B221-74DA87B6C7FB}" type="pres">
      <dgm:prSet presAssocID="{7C59E56D-710D-471F-8B9A-5E716177DD94}" presName="composite" presStyleCnt="0"/>
      <dgm:spPr/>
    </dgm:pt>
    <dgm:pt modelId="{3E25FE4E-3F93-4074-8CD8-F9B33449D192}" type="pres">
      <dgm:prSet presAssocID="{7C59E56D-710D-471F-8B9A-5E716177DD94}" presName="parTx" presStyleLbl="alignNode1" presStyleIdx="1" presStyleCnt="3">
        <dgm:presLayoutVars>
          <dgm:chMax val="0"/>
          <dgm:chPref val="0"/>
          <dgm:bulletEnabled val="1"/>
        </dgm:presLayoutVars>
      </dgm:prSet>
      <dgm:spPr/>
    </dgm:pt>
    <dgm:pt modelId="{8CE3BA69-96E3-4994-9F34-8A504AF1FEB3}" type="pres">
      <dgm:prSet presAssocID="{7C59E56D-710D-471F-8B9A-5E716177DD94}" presName="desTx" presStyleLbl="alignAccFollowNode1" presStyleIdx="1" presStyleCnt="3">
        <dgm:presLayoutVars>
          <dgm:bulletEnabled val="1"/>
        </dgm:presLayoutVars>
      </dgm:prSet>
      <dgm:spPr/>
    </dgm:pt>
    <dgm:pt modelId="{004918D5-581C-48CE-9BC8-94A3C2CDDC1B}" type="pres">
      <dgm:prSet presAssocID="{7CE44A57-FBAE-488B-8573-F139553D2760}" presName="space" presStyleCnt="0"/>
      <dgm:spPr/>
    </dgm:pt>
    <dgm:pt modelId="{EDF88BF9-D397-4F7A-AFBB-9E32F22B44A3}" type="pres">
      <dgm:prSet presAssocID="{F4678B00-49AB-4841-98B8-7770A7A5CCCA}" presName="composite" presStyleCnt="0"/>
      <dgm:spPr/>
    </dgm:pt>
    <dgm:pt modelId="{65E253A2-E874-4783-9926-147ED515F4A1}" type="pres">
      <dgm:prSet presAssocID="{F4678B00-49AB-4841-98B8-7770A7A5CCCA}" presName="parTx" presStyleLbl="alignNode1" presStyleIdx="2" presStyleCnt="3">
        <dgm:presLayoutVars>
          <dgm:chMax val="0"/>
          <dgm:chPref val="0"/>
          <dgm:bulletEnabled val="1"/>
        </dgm:presLayoutVars>
      </dgm:prSet>
      <dgm:spPr/>
    </dgm:pt>
    <dgm:pt modelId="{0F12B5E3-D89C-4BC5-A394-39698BCF61D7}" type="pres">
      <dgm:prSet presAssocID="{F4678B00-49AB-4841-98B8-7770A7A5CCCA}" presName="desTx" presStyleLbl="alignAccFollowNode1" presStyleIdx="2" presStyleCnt="3">
        <dgm:presLayoutVars>
          <dgm:bulletEnabled val="1"/>
        </dgm:presLayoutVars>
      </dgm:prSet>
      <dgm:spPr/>
    </dgm:pt>
  </dgm:ptLst>
  <dgm:cxnLst>
    <dgm:cxn modelId="{8AF22723-644C-46C1-82EE-17AD67EA7A07}" srcId="{A245DEDD-BBE1-45B0-A69F-779261E1D85B}" destId="{3CBEA180-89B5-4601-89EA-B0E93C20C2B3}" srcOrd="0" destOrd="0" parTransId="{A0000182-DCFC-43EA-8549-767D44A7EB25}" sibTransId="{B372A414-BB6E-4D5C-82F6-54F14BE62689}"/>
    <dgm:cxn modelId="{E1357830-D2A4-4E73-A791-A27EBCD0F11A}" type="presOf" srcId="{3CBEA180-89B5-4601-89EA-B0E93C20C2B3}" destId="{799B81DC-965A-4511-B45E-DA989A9571A9}" srcOrd="0" destOrd="0" presId="urn:microsoft.com/office/officeart/2005/8/layout/hList1"/>
    <dgm:cxn modelId="{A993A637-A68F-4793-B0B2-36128DAF1369}" type="presOf" srcId="{E07CC018-4DB9-4C99-A72B-35F1C8D57A7D}" destId="{0F12B5E3-D89C-4BC5-A394-39698BCF61D7}" srcOrd="0" destOrd="1" presId="urn:microsoft.com/office/officeart/2005/8/layout/hList1"/>
    <dgm:cxn modelId="{2B0F5E3F-794F-4352-8774-B04C70688C06}" type="presOf" srcId="{CA947755-F32C-4B41-9B96-9DC3E9A4D156}" destId="{0F12B5E3-D89C-4BC5-A394-39698BCF61D7}" srcOrd="0" destOrd="0" presId="urn:microsoft.com/office/officeart/2005/8/layout/hList1"/>
    <dgm:cxn modelId="{C97F8F47-6965-428A-B9B8-0D7FFA67BADF}" srcId="{427241E1-7839-4446-B0EA-B418344E5D8E}" destId="{F4678B00-49AB-4841-98B8-7770A7A5CCCA}" srcOrd="2" destOrd="0" parTransId="{D9580714-56A0-4AD9-ABBC-BE68E27D5D95}" sibTransId="{66F5F201-42C2-4885-86A6-DBA658928777}"/>
    <dgm:cxn modelId="{3D25F749-F2BA-4C1B-9BA6-058B30C38728}" type="presOf" srcId="{E8306C27-7A04-49B6-9DAA-636CDBF5BD18}" destId="{0F12B5E3-D89C-4BC5-A394-39698BCF61D7}" srcOrd="0" destOrd="4" presId="urn:microsoft.com/office/officeart/2005/8/layout/hList1"/>
    <dgm:cxn modelId="{F3F4D94C-19B1-44E9-9751-EA10D2171E3C}" type="presOf" srcId="{473C2756-0B17-448F-901D-76F85E23E0CC}" destId="{0F12B5E3-D89C-4BC5-A394-39698BCF61D7}" srcOrd="0" destOrd="5" presId="urn:microsoft.com/office/officeart/2005/8/layout/hList1"/>
    <dgm:cxn modelId="{7D284159-C4BA-4620-9E33-5FF6CD2F82B1}" srcId="{427241E1-7839-4446-B0EA-B418344E5D8E}" destId="{A245DEDD-BBE1-45B0-A69F-779261E1D85B}" srcOrd="0" destOrd="0" parTransId="{D4B8DC6B-1359-4840-8504-314BBEB12308}" sibTransId="{41176F66-6AF2-46EB-BF03-55FA60AA2FAC}"/>
    <dgm:cxn modelId="{EDEDBF72-08A9-47AB-BB5C-2085E01CF37D}" type="presOf" srcId="{F4678B00-49AB-4841-98B8-7770A7A5CCCA}" destId="{65E253A2-E874-4783-9926-147ED515F4A1}" srcOrd="0" destOrd="0" presId="urn:microsoft.com/office/officeart/2005/8/layout/hList1"/>
    <dgm:cxn modelId="{5932977E-6764-4120-A42C-146A2FB99E3D}" srcId="{427241E1-7839-4446-B0EA-B418344E5D8E}" destId="{7C59E56D-710D-471F-8B9A-5E716177DD94}" srcOrd="1" destOrd="0" parTransId="{64BF972A-C8E1-490F-B83E-834093AE5F24}" sibTransId="{7CE44A57-FBAE-488B-8573-F139553D2760}"/>
    <dgm:cxn modelId="{83067496-47A0-4D02-97EA-CC99923232D6}" srcId="{F4678B00-49AB-4841-98B8-7770A7A5CCCA}" destId="{E07CC018-4DB9-4C99-A72B-35F1C8D57A7D}" srcOrd="1" destOrd="0" parTransId="{F93E5E72-BF27-4910-9438-C197913A3269}" sibTransId="{8657CCB8-0C22-4D90-88E9-79A24C660C1F}"/>
    <dgm:cxn modelId="{2274DF97-B52D-4E7A-9B5B-9FF25473D86C}" type="presOf" srcId="{7C59E56D-710D-471F-8B9A-5E716177DD94}" destId="{3E25FE4E-3F93-4074-8CD8-F9B33449D192}" srcOrd="0" destOrd="0" presId="urn:microsoft.com/office/officeart/2005/8/layout/hList1"/>
    <dgm:cxn modelId="{9CBA7AA0-8665-487B-89E8-FA24E2662B78}" type="presOf" srcId="{A245DEDD-BBE1-45B0-A69F-779261E1D85B}" destId="{C8A16809-85C9-4872-8073-0BB04ED322B1}" srcOrd="0" destOrd="0" presId="urn:microsoft.com/office/officeart/2005/8/layout/hList1"/>
    <dgm:cxn modelId="{C6D407AE-765B-4339-9FAE-AFEC672B3207}" type="presOf" srcId="{427241E1-7839-4446-B0EA-B418344E5D8E}" destId="{FCB6BE84-3A1D-414C-99A9-C1FF38ADD272}" srcOrd="0" destOrd="0" presId="urn:microsoft.com/office/officeart/2005/8/layout/hList1"/>
    <dgm:cxn modelId="{972149B5-29F2-41B5-BA29-AEF4423015DF}" type="presOf" srcId="{E1DE0454-26B4-4C7F-927E-3B90207BBC2D}" destId="{0F12B5E3-D89C-4BC5-A394-39698BCF61D7}" srcOrd="0" destOrd="3" presId="urn:microsoft.com/office/officeart/2005/8/layout/hList1"/>
    <dgm:cxn modelId="{C0C9ECB6-72F2-493F-A7E6-5914B5E2FA87}" type="presOf" srcId="{CBC58002-16E5-4E92-BAEC-5E971EA06D4A}" destId="{8CE3BA69-96E3-4994-9F34-8A504AF1FEB3}" srcOrd="0" destOrd="0" presId="urn:microsoft.com/office/officeart/2005/8/layout/hList1"/>
    <dgm:cxn modelId="{A0CE37C0-C2E3-43C6-AF24-44BABA647141}" type="presOf" srcId="{4A7F59F3-8492-4848-9A7E-D42F9DB0A284}" destId="{0F12B5E3-D89C-4BC5-A394-39698BCF61D7}" srcOrd="0" destOrd="2" presId="urn:microsoft.com/office/officeart/2005/8/layout/hList1"/>
    <dgm:cxn modelId="{5BB8C7CA-4690-4979-8299-35850FA40E28}" srcId="{F4678B00-49AB-4841-98B8-7770A7A5CCCA}" destId="{CA947755-F32C-4B41-9B96-9DC3E9A4D156}" srcOrd="0" destOrd="0" parTransId="{8CC6B640-C349-4596-996C-8EEE2FDE9FA7}" sibTransId="{F1747C09-5A9B-4432-903B-36883B2D2ED6}"/>
    <dgm:cxn modelId="{0AED12D4-9BD4-4E5F-B816-BD16A0F23A7D}" srcId="{F4678B00-49AB-4841-98B8-7770A7A5CCCA}" destId="{E1DE0454-26B4-4C7F-927E-3B90207BBC2D}" srcOrd="3" destOrd="0" parTransId="{E66BFAB0-BDDE-4747-8110-51461D62FDD8}" sibTransId="{CFFC9C35-FB0B-4F02-941C-48E54FC52528}"/>
    <dgm:cxn modelId="{29F5A9D9-FB7B-401A-9412-8EFFE2CA2BEC}" srcId="{F4678B00-49AB-4841-98B8-7770A7A5CCCA}" destId="{E8306C27-7A04-49B6-9DAA-636CDBF5BD18}" srcOrd="4" destOrd="0" parTransId="{46B35E18-5816-48F5-BC14-449680D2EC38}" sibTransId="{1351E785-3D12-4E9E-B621-64474E517B43}"/>
    <dgm:cxn modelId="{CB5610DF-F7A5-4AAB-9790-587A61E6E64A}" srcId="{F4678B00-49AB-4841-98B8-7770A7A5CCCA}" destId="{4A7F59F3-8492-4848-9A7E-D42F9DB0A284}" srcOrd="2" destOrd="0" parTransId="{811CE172-E35E-4F98-B888-465A1766385F}" sibTransId="{317C0F8D-B66C-41E7-AE71-EE3279169060}"/>
    <dgm:cxn modelId="{1C83D1DF-EDCA-42DF-8494-4A064107E8F8}" srcId="{7C59E56D-710D-471F-8B9A-5E716177DD94}" destId="{CBC58002-16E5-4E92-BAEC-5E971EA06D4A}" srcOrd="0" destOrd="0" parTransId="{119A7BB8-0BFB-429D-9F15-A8EDB4B02CAA}" sibTransId="{39AC6E8B-E700-4AF9-ACAB-3BED94824AF5}"/>
    <dgm:cxn modelId="{26FF69F4-01F3-4386-A90E-EF99FE69BA1A}" srcId="{F4678B00-49AB-4841-98B8-7770A7A5CCCA}" destId="{473C2756-0B17-448F-901D-76F85E23E0CC}" srcOrd="5" destOrd="0" parTransId="{603D3185-6560-4141-A1AA-9EDEE3F3171E}" sibTransId="{E4CB13A6-1E73-4715-8F8B-3D52F390C3AA}"/>
    <dgm:cxn modelId="{B9BEF1AF-1686-49DD-AF32-A5C33B2FFD50}" type="presParOf" srcId="{FCB6BE84-3A1D-414C-99A9-C1FF38ADD272}" destId="{5027C561-D8A9-4619-AB5A-700737EA0958}" srcOrd="0" destOrd="0" presId="urn:microsoft.com/office/officeart/2005/8/layout/hList1"/>
    <dgm:cxn modelId="{034B2BD5-6F4C-4F83-BAF8-CA776B151AC1}" type="presParOf" srcId="{5027C561-D8A9-4619-AB5A-700737EA0958}" destId="{C8A16809-85C9-4872-8073-0BB04ED322B1}" srcOrd="0" destOrd="0" presId="urn:microsoft.com/office/officeart/2005/8/layout/hList1"/>
    <dgm:cxn modelId="{FB80F379-20B7-400A-B66D-416B9884052D}" type="presParOf" srcId="{5027C561-D8A9-4619-AB5A-700737EA0958}" destId="{799B81DC-965A-4511-B45E-DA989A9571A9}" srcOrd="1" destOrd="0" presId="urn:microsoft.com/office/officeart/2005/8/layout/hList1"/>
    <dgm:cxn modelId="{655DD555-86B5-42D3-9ED8-2A0BDF38C92C}" type="presParOf" srcId="{FCB6BE84-3A1D-414C-99A9-C1FF38ADD272}" destId="{6EBBE605-BECB-42F5-9469-71E76923F482}" srcOrd="1" destOrd="0" presId="urn:microsoft.com/office/officeart/2005/8/layout/hList1"/>
    <dgm:cxn modelId="{2B15E0E3-0285-4127-A360-B43901B0D46C}" type="presParOf" srcId="{FCB6BE84-3A1D-414C-99A9-C1FF38ADD272}" destId="{6B69D7F7-1E19-466F-B221-74DA87B6C7FB}" srcOrd="2" destOrd="0" presId="urn:microsoft.com/office/officeart/2005/8/layout/hList1"/>
    <dgm:cxn modelId="{AECF09ED-CC97-47D0-9D2E-E2E9DF1A9431}" type="presParOf" srcId="{6B69D7F7-1E19-466F-B221-74DA87B6C7FB}" destId="{3E25FE4E-3F93-4074-8CD8-F9B33449D192}" srcOrd="0" destOrd="0" presId="urn:microsoft.com/office/officeart/2005/8/layout/hList1"/>
    <dgm:cxn modelId="{25BB2A94-CA5C-4511-BA13-896137E7F330}" type="presParOf" srcId="{6B69D7F7-1E19-466F-B221-74DA87B6C7FB}" destId="{8CE3BA69-96E3-4994-9F34-8A504AF1FEB3}" srcOrd="1" destOrd="0" presId="urn:microsoft.com/office/officeart/2005/8/layout/hList1"/>
    <dgm:cxn modelId="{B714732F-ABA2-4532-AD65-62BAB1845BDB}" type="presParOf" srcId="{FCB6BE84-3A1D-414C-99A9-C1FF38ADD272}" destId="{004918D5-581C-48CE-9BC8-94A3C2CDDC1B}" srcOrd="3" destOrd="0" presId="urn:microsoft.com/office/officeart/2005/8/layout/hList1"/>
    <dgm:cxn modelId="{343A839F-A25D-4B7B-8D01-F1D385980814}" type="presParOf" srcId="{FCB6BE84-3A1D-414C-99A9-C1FF38ADD272}" destId="{EDF88BF9-D397-4F7A-AFBB-9E32F22B44A3}" srcOrd="4" destOrd="0" presId="urn:microsoft.com/office/officeart/2005/8/layout/hList1"/>
    <dgm:cxn modelId="{0024B0A4-1465-43FE-8040-B2933FE35F11}" type="presParOf" srcId="{EDF88BF9-D397-4F7A-AFBB-9E32F22B44A3}" destId="{65E253A2-E874-4783-9926-147ED515F4A1}" srcOrd="0" destOrd="0" presId="urn:microsoft.com/office/officeart/2005/8/layout/hList1"/>
    <dgm:cxn modelId="{EC0AF06A-2E92-4A7F-A5DE-6240FCD86A77}" type="presParOf" srcId="{EDF88BF9-D397-4F7A-AFBB-9E32F22B44A3}" destId="{0F12B5E3-D89C-4BC5-A394-39698BCF61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6809-85C9-4872-8073-0BB04ED322B1}">
      <dsp:nvSpPr>
        <dsp:cNvPr id="0" name=""/>
        <dsp:cNvSpPr/>
      </dsp:nvSpPr>
      <dsp:spPr>
        <a:xfrm>
          <a:off x="2464" y="289124"/>
          <a:ext cx="2402978" cy="6328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Identification</a:t>
          </a:r>
        </a:p>
      </dsp:txBody>
      <dsp:txXfrm>
        <a:off x="2464" y="289124"/>
        <a:ext cx="2402978" cy="632809"/>
      </dsp:txXfrm>
    </dsp:sp>
    <dsp:sp modelId="{799B81DC-965A-4511-B45E-DA989A9571A9}">
      <dsp:nvSpPr>
        <dsp:cNvPr id="0" name=""/>
        <dsp:cNvSpPr/>
      </dsp:nvSpPr>
      <dsp:spPr>
        <a:xfrm>
          <a:off x="2464" y="921933"/>
          <a:ext cx="2402978" cy="3140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IFSP/IEP team, including the Service Coordinator, Parent and team members should determine if the child meets the criteria for deaf-blindness.  </a:t>
          </a:r>
        </a:p>
      </dsp:txBody>
      <dsp:txXfrm>
        <a:off x="2464" y="921933"/>
        <a:ext cx="2402978" cy="3140280"/>
      </dsp:txXfrm>
    </dsp:sp>
    <dsp:sp modelId="{3E25FE4E-3F93-4074-8CD8-F9B33449D192}">
      <dsp:nvSpPr>
        <dsp:cNvPr id="0" name=""/>
        <dsp:cNvSpPr/>
      </dsp:nvSpPr>
      <dsp:spPr>
        <a:xfrm>
          <a:off x="2741860" y="289124"/>
          <a:ext cx="2402978" cy="6328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Include in </a:t>
          </a:r>
        </a:p>
        <a:p>
          <a:pPr marL="0" lvl="0" indent="0" algn="ctr" defTabSz="711200">
            <a:lnSpc>
              <a:spcPct val="90000"/>
            </a:lnSpc>
            <a:spcBef>
              <a:spcPct val="0"/>
            </a:spcBef>
            <a:spcAft>
              <a:spcPct val="35000"/>
            </a:spcAft>
            <a:buNone/>
          </a:pPr>
          <a:r>
            <a:rPr lang="en-US" sz="1600" kern="1200" dirty="0"/>
            <a:t>DB Census</a:t>
          </a:r>
        </a:p>
      </dsp:txBody>
      <dsp:txXfrm>
        <a:off x="2741860" y="289124"/>
        <a:ext cx="2402978" cy="632809"/>
      </dsp:txXfrm>
    </dsp:sp>
    <dsp:sp modelId="{8CE3BA69-96E3-4994-9F34-8A504AF1FEB3}">
      <dsp:nvSpPr>
        <dsp:cNvPr id="0" name=""/>
        <dsp:cNvSpPr/>
      </dsp:nvSpPr>
      <dsp:spPr>
        <a:xfrm>
          <a:off x="2741860" y="921933"/>
          <a:ext cx="2402978" cy="3140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If the child meets the criteria for deaf-blindness, the Infant Toddler Coordinator or Preschool Supervisor should add them to the Deaf Blind Census</a:t>
          </a:r>
        </a:p>
      </dsp:txBody>
      <dsp:txXfrm>
        <a:off x="2741860" y="921933"/>
        <a:ext cx="2402978" cy="3140280"/>
      </dsp:txXfrm>
    </dsp:sp>
    <dsp:sp modelId="{65E253A2-E874-4783-9926-147ED515F4A1}">
      <dsp:nvSpPr>
        <dsp:cNvPr id="0" name=""/>
        <dsp:cNvSpPr/>
      </dsp:nvSpPr>
      <dsp:spPr>
        <a:xfrm>
          <a:off x="5481256" y="289124"/>
          <a:ext cx="2402978" cy="6328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Refer to Technical Assistance Support</a:t>
          </a:r>
        </a:p>
      </dsp:txBody>
      <dsp:txXfrm>
        <a:off x="5481256" y="289124"/>
        <a:ext cx="2402978" cy="632809"/>
      </dsp:txXfrm>
    </dsp:sp>
    <dsp:sp modelId="{0F12B5E3-D89C-4BC5-A394-39698BCF61D7}">
      <dsp:nvSpPr>
        <dsp:cNvPr id="0" name=""/>
        <dsp:cNvSpPr/>
      </dsp:nvSpPr>
      <dsp:spPr>
        <a:xfrm>
          <a:off x="5481256" y="921933"/>
          <a:ext cx="2402978" cy="31402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u="none" kern="1200" dirty="0"/>
            <a:t>Family Support </a:t>
          </a:r>
        </a:p>
        <a:p>
          <a:pPr marL="171450" lvl="1" indent="-171450" algn="l" defTabSz="711200">
            <a:lnSpc>
              <a:spcPct val="90000"/>
            </a:lnSpc>
            <a:spcBef>
              <a:spcPct val="0"/>
            </a:spcBef>
            <a:spcAft>
              <a:spcPct val="15000"/>
            </a:spcAft>
            <a:buChar char="•"/>
          </a:pPr>
          <a:r>
            <a:rPr lang="en-US" sz="1600" kern="1200" dirty="0"/>
            <a:t>Contact Anne Gaspich at </a:t>
          </a:r>
          <a:r>
            <a:rPr lang="en-US" sz="1600" kern="1200" dirty="0">
              <a:hlinkClick xmlns:r="http://schemas.openxmlformats.org/officeDocument/2006/relationships" r:id="rId1"/>
            </a:rPr>
            <a:t>agaspich@pattan.net</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b="1" u="none" kern="1200" dirty="0"/>
            <a:t>Staff Support &amp; Training</a:t>
          </a:r>
        </a:p>
        <a:p>
          <a:pPr marL="171450" lvl="1" indent="-171450" algn="l" defTabSz="711200">
            <a:lnSpc>
              <a:spcPct val="90000"/>
            </a:lnSpc>
            <a:spcBef>
              <a:spcPct val="0"/>
            </a:spcBef>
            <a:spcAft>
              <a:spcPct val="15000"/>
            </a:spcAft>
            <a:buChar char="•"/>
          </a:pPr>
          <a:r>
            <a:rPr lang="en-US" sz="1600" kern="1200" dirty="0"/>
            <a:t>Contact Mary Anketell at </a:t>
          </a:r>
          <a:r>
            <a:rPr lang="en-US" sz="1600" kern="1200" dirty="0">
              <a:hlinkClick xmlns:r="http://schemas.openxmlformats.org/officeDocument/2006/relationships" r:id="rId2"/>
            </a:rPr>
            <a:t>manketell@pattan.net</a:t>
          </a:r>
          <a:r>
            <a:rPr lang="en-US" sz="1600" kern="1200" dirty="0"/>
            <a:t> or your local EITA consultant</a:t>
          </a:r>
        </a:p>
        <a:p>
          <a:pPr marL="171450" lvl="1" indent="-171450" algn="l" defTabSz="711200">
            <a:lnSpc>
              <a:spcPct val="90000"/>
            </a:lnSpc>
            <a:spcBef>
              <a:spcPct val="0"/>
            </a:spcBef>
            <a:spcAft>
              <a:spcPct val="15000"/>
            </a:spcAft>
            <a:buChar char="•"/>
          </a:pPr>
          <a:endParaRPr lang="en-US" sz="1600" kern="1200" dirty="0"/>
        </a:p>
      </dsp:txBody>
      <dsp:txXfrm>
        <a:off x="5481256" y="921933"/>
        <a:ext cx="2402978" cy="3140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3761" cy="46545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1pPr>
            <a:lvl2pPr marL="464652" marR="0" lvl="1" indent="-745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2pPr>
            <a:lvl3pPr marL="929305" marR="0" lvl="2" indent="-2205"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3pPr>
            <a:lvl4pPr marL="1393957" marR="0" lvl="3" indent="-965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4pPr>
            <a:lvl5pPr marL="1858609" marR="0" lvl="4" indent="-4409"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5pPr>
            <a:lvl6pPr marL="2323262" marR="0" lvl="5" indent="-1186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6pPr>
            <a:lvl7pPr marL="3252567" marR="0" lvl="6" indent="-136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7pPr>
            <a:lvl8pPr marL="4646524" marR="0" lvl="7" indent="-11024"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8pPr>
            <a:lvl9pPr marL="6505133" marR="0" lvl="8" indent="-2733"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9pPr>
          </a:lstStyle>
          <a:p>
            <a:endParaRPr/>
          </a:p>
        </p:txBody>
      </p:sp>
      <p:sp>
        <p:nvSpPr>
          <p:cNvPr id="4" name="Shape 4"/>
          <p:cNvSpPr txBox="1">
            <a:spLocks noGrp="1"/>
          </p:cNvSpPr>
          <p:nvPr>
            <p:ph type="dt" idx="10"/>
          </p:nvPr>
        </p:nvSpPr>
        <p:spPr>
          <a:xfrm>
            <a:off x="3941075" y="0"/>
            <a:ext cx="3013761" cy="46545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1pPr>
            <a:lvl2pPr marL="464652" marR="0" lvl="1" indent="-745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2pPr>
            <a:lvl3pPr marL="929305" marR="0" lvl="2" indent="-2205"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3pPr>
            <a:lvl4pPr marL="1393957" marR="0" lvl="3" indent="-965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4pPr>
            <a:lvl5pPr marL="1858609" marR="0" lvl="4" indent="-4409"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5pPr>
            <a:lvl6pPr marL="2323262" marR="0" lvl="5" indent="-1186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6pPr>
            <a:lvl7pPr marL="3252567" marR="0" lvl="6" indent="-136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7pPr>
            <a:lvl8pPr marL="4646524" marR="0" lvl="7" indent="-11024"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8pPr>
            <a:lvl9pPr marL="6505133" marR="0" lvl="8" indent="-2733"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9pPr>
          </a:lstStyle>
          <a:p>
            <a:endParaRPr/>
          </a:p>
        </p:txBody>
      </p:sp>
      <p:sp>
        <p:nvSpPr>
          <p:cNvPr id="5" name="Shape 5"/>
          <p:cNvSpPr>
            <a:spLocks noGrp="1" noRot="1" noChangeAspect="1"/>
          </p:cNvSpPr>
          <p:nvPr>
            <p:ph type="sldImg" idx="3"/>
          </p:nvPr>
        </p:nvSpPr>
        <p:spPr>
          <a:xfrm>
            <a:off x="1150937" y="698500"/>
            <a:ext cx="4652962"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27312" y="4421823"/>
            <a:ext cx="5100214" cy="418909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843645"/>
            <a:ext cx="3013761" cy="465454"/>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1pPr>
            <a:lvl2pPr marL="464652" marR="0" lvl="1" indent="-745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2pPr>
            <a:lvl3pPr marL="929305" marR="0" lvl="2" indent="-2205"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3pPr>
            <a:lvl4pPr marL="1393957" marR="0" lvl="3" indent="-965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4pPr>
            <a:lvl5pPr marL="1858609" marR="0" lvl="4" indent="-4409"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5pPr>
            <a:lvl6pPr marL="2323262" marR="0" lvl="5" indent="-11862"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6pPr>
            <a:lvl7pPr marL="3252567" marR="0" lvl="6" indent="-1366"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7pPr>
            <a:lvl8pPr marL="4646524" marR="0" lvl="7" indent="-11024"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8pPr>
            <a:lvl9pPr marL="6505133" marR="0" lvl="8" indent="-2733" algn="l" rtl="0">
              <a:lnSpc>
                <a:spcPct val="100000"/>
              </a:lnSpc>
              <a:spcBef>
                <a:spcPts val="0"/>
              </a:spcBef>
              <a:spcAft>
                <a:spcPts val="0"/>
              </a:spcAft>
              <a:buClr>
                <a:srgbClr val="000000"/>
              </a:buClr>
              <a:buFont typeface="Trebuchet MS"/>
              <a:buNone/>
              <a:defRPr sz="3700" b="1" i="0" u="none" strike="noStrike" cap="none">
                <a:solidFill>
                  <a:srgbClr val="000000"/>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620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pFf9-id3V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adbs.org/news/a03-touch-cu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perkinselearning.org/videos/webcast/reflections-deafblindness-hands-touch"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communicationmatrix.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tsbvi.edu/seehear/archive/strategies.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0" name="Shape 8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99314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a:p>
        </p:txBody>
      </p:sp>
      <p:sp>
        <p:nvSpPr>
          <p:cNvPr id="144" name="Shape 14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7277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8811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162" name="Shape 16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3382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7518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4" name="Shape 17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93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a:p>
        </p:txBody>
      </p:sp>
      <p:sp>
        <p:nvSpPr>
          <p:cNvPr id="182" name="Shape 18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12117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r>
              <a:rPr lang="en-US" dirty="0">
                <a:hlinkClick r:id="rId3"/>
              </a:rPr>
              <a:t>https://www.youtube.com/watch?v=4pFf9-id3V4</a:t>
            </a:r>
            <a:endParaRPr dirty="0"/>
          </a:p>
        </p:txBody>
      </p:sp>
      <p:sp>
        <p:nvSpPr>
          <p:cNvPr id="189" name="Shape 18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66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8999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95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9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7" name="Shape 8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124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6" name="Shape 21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8748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2" name="Shape 22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8068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8" name="Shape 22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a:p>
        </p:txBody>
      </p:sp>
      <p:sp>
        <p:nvSpPr>
          <p:cNvPr id="229" name="Shape 229"/>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17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6" name="Shape 23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37" name="Shape 237"/>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7471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Simulation Activity. From 20/20 to 20/400 using the animation</a:t>
            </a:r>
            <a:r>
              <a:rPr lang="en-US" sz="1800" b="0" i="0" u="none" strike="noStrike" cap="none" baseline="0" dirty="0">
                <a:solidFill>
                  <a:schemeClr val="dk1"/>
                </a:solidFill>
                <a:latin typeface="Arial"/>
                <a:ea typeface="Arial"/>
                <a:cs typeface="Arial"/>
                <a:sym typeface="Arial"/>
              </a:rPr>
              <a:t> in slideshow.</a:t>
            </a:r>
            <a:endParaRPr lang="en-US" sz="1800" b="0" i="0" u="none" strike="noStrike" cap="none" dirty="0">
              <a:solidFill>
                <a:schemeClr val="dk1"/>
              </a:solidFill>
              <a:latin typeface="Arial"/>
              <a:ea typeface="Arial"/>
              <a:cs typeface="Arial"/>
              <a:sym typeface="Arial"/>
            </a:endParaRPr>
          </a:p>
        </p:txBody>
      </p:sp>
      <p:sp>
        <p:nvSpPr>
          <p:cNvPr id="244" name="Shape 244"/>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850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52" name="Shape 25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38867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740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65" name="Shape 26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24627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http://tech.aph.org/cvi/wp-content/uploads/2015/02/Morse_EnvironmentalChecklist.pdf</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http://www.perkinselearning.org/videos/webcast/adapting-environments-individuals-vision-loss</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http://www.tsbvi.edu/resources/3114-10-issues-to-always-consider-when-intervening-for-students-with-deafblindness</a:t>
            </a:r>
            <a:endParaRPr sz="1800" b="0" i="0" u="none" strike="noStrike" cap="none" dirty="0">
              <a:solidFill>
                <a:schemeClr val="dk1"/>
              </a:solidFill>
              <a:latin typeface="Arial"/>
              <a:ea typeface="Arial"/>
              <a:cs typeface="Arial"/>
              <a:sym typeface="Arial"/>
            </a:endParaRPr>
          </a:p>
        </p:txBody>
      </p:sp>
      <p:sp>
        <p:nvSpPr>
          <p:cNvPr id="271" name="Shape 27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998794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2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46849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35923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90" name="Shape 29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35098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97" name="Shape 29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5017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04" name="Shape 30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24174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10" name="Shape 31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18636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hlink"/>
              </a:buClr>
              <a:buSzPct val="25000"/>
              <a:buFont typeface="Calibri"/>
              <a:buNone/>
            </a:pPr>
            <a:r>
              <a:rPr lang="en-US" sz="1200" b="0" i="0" u="sng" strike="noStrike" cap="none">
                <a:solidFill>
                  <a:schemeClr val="hlink"/>
                </a:solidFill>
                <a:highlight>
                  <a:srgbClr val="FFFFFF"/>
                </a:highlight>
                <a:latin typeface="Calibri"/>
                <a:ea typeface="Calibri"/>
                <a:cs typeface="Calibri"/>
                <a:sym typeface="Calibri"/>
                <a:hlinkClick r:id="rId3"/>
              </a:rPr>
              <a:t>http://www.cadbs.org/news/a03-touch-cues/</a:t>
            </a:r>
            <a:r>
              <a:rPr lang="en-US" sz="1200" b="0" i="0" u="none" strike="noStrike" cap="none">
                <a:solidFill>
                  <a:schemeClr val="dk1"/>
                </a:solidFill>
                <a:highlight>
                  <a:srgbClr val="FFFFFF"/>
                </a:highlight>
                <a:latin typeface="Calibri"/>
                <a:ea typeface="Calibri"/>
                <a:cs typeface="Calibri"/>
                <a:sym typeface="Calibri"/>
              </a:rPr>
              <a:t> </a:t>
            </a:r>
          </a:p>
        </p:txBody>
      </p:sp>
      <p:sp>
        <p:nvSpPr>
          <p:cNvPr id="317" name="Shape 31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9672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Pause at this point and ask them to go look at it???</a:t>
            </a:r>
          </a:p>
          <a:p>
            <a:pPr marL="0" marR="0" lvl="0" indent="0" algn="l" rtl="0">
              <a:spcBef>
                <a:spcPts val="0"/>
              </a:spcBef>
              <a:buClr>
                <a:schemeClr val="dk1"/>
              </a:buClr>
              <a:buSzPct val="25000"/>
              <a:buFont typeface="Arial"/>
              <a:buNone/>
            </a:pPr>
            <a:r>
              <a:rPr lang="en-US" dirty="0"/>
              <a:t>Mark will add Lyn Ayers article</a:t>
            </a:r>
          </a:p>
          <a:p>
            <a:pPr marL="0" marR="0" lvl="0" indent="0" algn="l" rtl="0">
              <a:spcBef>
                <a:spcPts val="0"/>
              </a:spcBef>
              <a:buClr>
                <a:schemeClr val="dk1"/>
              </a:buClr>
              <a:buSzPct val="25000"/>
              <a:buFont typeface="Arial"/>
              <a:buNone/>
            </a:pPr>
            <a:r>
              <a:rPr lang="en-US" dirty="0"/>
              <a:t>http://www.projectsalute.net/Learned/Learnedhtml/TouchCue.html</a:t>
            </a:r>
          </a:p>
          <a:p>
            <a:pPr marL="0" marR="0" lvl="0" indent="0" algn="l" rtl="0">
              <a:spcBef>
                <a:spcPts val="0"/>
              </a:spcBef>
              <a:buClr>
                <a:schemeClr val="dk1"/>
              </a:buClr>
              <a:buSzPct val="25000"/>
              <a:buFont typeface="Arial"/>
              <a:buNone/>
            </a:pPr>
            <a:r>
              <a:rPr lang="en-US" dirty="0"/>
              <a:t>http://www.cadbs.org/news/a03-touch-cues/</a:t>
            </a:r>
          </a:p>
        </p:txBody>
      </p:sp>
      <p:sp>
        <p:nvSpPr>
          <p:cNvPr id="323" name="Shape 32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725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29" name="Shape 32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41848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5" name="Shape 33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39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6554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2" name="Shape 34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43" name="Shape 343"/>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40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972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02" name="Shape 10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14528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51" name="Shape 35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9924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57" name="Shape 35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800525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3" name="Shape 36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http://www.wsdsonline.org/hand-under-hand/</a:t>
            </a:r>
            <a:endParaRPr sz="1800" b="0" i="0" u="none" strike="noStrike" cap="none" dirty="0">
              <a:solidFill>
                <a:schemeClr val="dk1"/>
              </a:solidFill>
              <a:latin typeface="Arial"/>
              <a:ea typeface="Arial"/>
              <a:cs typeface="Arial"/>
              <a:sym typeface="Arial"/>
            </a:endParaRPr>
          </a:p>
        </p:txBody>
      </p:sp>
      <p:sp>
        <p:nvSpPr>
          <p:cNvPr id="364" name="Shape 364"/>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43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336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hlink"/>
              </a:buClr>
              <a:buSzPct val="25000"/>
              <a:buFont typeface="Calibri"/>
              <a:buNone/>
            </a:pPr>
            <a:r>
              <a:rPr lang="en-US" sz="1200" b="0" i="0" u="sng" strike="noStrike" cap="none" dirty="0">
                <a:solidFill>
                  <a:schemeClr val="hlink"/>
                </a:solidFill>
                <a:highlight>
                  <a:srgbClr val="FFFFFF"/>
                </a:highlight>
                <a:latin typeface="Calibri"/>
                <a:ea typeface="Calibri"/>
                <a:cs typeface="Calibri"/>
                <a:sym typeface="Calibri"/>
                <a:hlinkClick r:id="rId3"/>
              </a:rPr>
              <a:t>http://www.perkinselearning.org/videos/webcast/reflections-deafblindness-hands-touch</a:t>
            </a:r>
            <a:r>
              <a:rPr lang="en-US" sz="1200" b="0" i="0" u="none" strike="noStrike" cap="none" dirty="0">
                <a:solidFill>
                  <a:schemeClr val="dk1"/>
                </a:solidFill>
                <a:highlight>
                  <a:srgbClr val="FFFFFF"/>
                </a:highlight>
                <a:latin typeface="Calibri"/>
                <a:ea typeface="Calibri"/>
                <a:cs typeface="Calibri"/>
                <a:sym typeface="Calibri"/>
              </a:rPr>
              <a:t> </a:t>
            </a:r>
          </a:p>
        </p:txBody>
      </p:sp>
      <p:sp>
        <p:nvSpPr>
          <p:cNvPr id="370" name="Shape 37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33590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804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a:solidFill>
                  <a:schemeClr val="dk1"/>
                </a:solidFill>
                <a:latin typeface="Arial"/>
                <a:ea typeface="Arial"/>
                <a:cs typeface="Arial"/>
                <a:sym typeface="Arial"/>
              </a:rPr>
              <a:t>Make sure to talk about the need for the routines to be consistent across providers</a:t>
            </a:r>
          </a:p>
        </p:txBody>
      </p:sp>
      <p:sp>
        <p:nvSpPr>
          <p:cNvPr id="383" name="Shape 38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23819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89" name="Shape 38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82495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http://library.tsbvi.edu/Play/83</a:t>
            </a:r>
          </a:p>
        </p:txBody>
      </p:sp>
      <p:sp>
        <p:nvSpPr>
          <p:cNvPr id="395" name="Shape 39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819877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1" name="Shape 40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02" name="Shape 402"/>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50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0954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8" name="Shape 40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09" name="Shape 409"/>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51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5605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59152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6" name="Shape 41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17" name="Shape 417"/>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52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12348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sng" strike="noStrike" cap="none" dirty="0">
                <a:solidFill>
                  <a:schemeClr val="hlink"/>
                </a:solidFill>
                <a:latin typeface="Calibri"/>
                <a:ea typeface="Calibri"/>
                <a:cs typeface="Calibri"/>
                <a:sym typeface="Calibri"/>
                <a:hlinkClick r:id="rId3"/>
              </a:rPr>
              <a:t>www.</a:t>
            </a:r>
            <a:r>
              <a:rPr lang="en-US" sz="1800" b="1" i="0" u="sng" strike="noStrike" cap="none" dirty="0">
                <a:solidFill>
                  <a:schemeClr val="hlink"/>
                </a:solidFill>
                <a:latin typeface="Calibri"/>
                <a:ea typeface="Calibri"/>
                <a:cs typeface="Calibri"/>
                <a:sym typeface="Calibri"/>
                <a:hlinkClick r:id="rId3"/>
              </a:rPr>
              <a:t>communicationmatrix</a:t>
            </a:r>
            <a:r>
              <a:rPr lang="en-US" sz="1800" b="0" i="0" u="sng" strike="noStrike" cap="none" dirty="0">
                <a:solidFill>
                  <a:schemeClr val="hlink"/>
                </a:solidFill>
                <a:latin typeface="Calibri"/>
                <a:ea typeface="Calibri"/>
                <a:cs typeface="Calibri"/>
                <a:sym typeface="Calibri"/>
                <a:hlinkClick r:id="rId3"/>
              </a:rPr>
              <a:t>.org</a:t>
            </a:r>
            <a:endParaRPr sz="1800" b="0" i="0" u="none" strike="noStrike" cap="none" dirty="0">
              <a:solidFill>
                <a:schemeClr val="dk1"/>
              </a:solidFill>
              <a:latin typeface="Arial"/>
              <a:ea typeface="Arial"/>
              <a:cs typeface="Arial"/>
              <a:sym typeface="Arial"/>
            </a:endParaRPr>
          </a:p>
        </p:txBody>
      </p:sp>
      <p:sp>
        <p:nvSpPr>
          <p:cNvPr id="424" name="Shape 42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28551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sz="1800" b="0" i="0" u="none" strike="noStrike" cap="none" dirty="0">
              <a:solidFill>
                <a:schemeClr val="dk1"/>
              </a:solidFill>
              <a:latin typeface="Arial"/>
              <a:ea typeface="Arial"/>
              <a:cs typeface="Arial"/>
              <a:sym typeface="Arial"/>
            </a:endParaRPr>
          </a:p>
        </p:txBody>
      </p:sp>
      <p:sp>
        <p:nvSpPr>
          <p:cNvPr id="430" name="Shape 43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67997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http://www.projectsalute.net/</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http://www.projectsalute.net/Learned/Learnedhtml/Coactive.html</a:t>
            </a:r>
            <a:endParaRPr sz="1800" b="0" i="0" u="none" strike="noStrike" cap="none" dirty="0">
              <a:solidFill>
                <a:schemeClr val="dk1"/>
              </a:solidFill>
              <a:latin typeface="Arial"/>
              <a:ea typeface="Arial"/>
              <a:cs typeface="Arial"/>
              <a:sym typeface="Arial"/>
            </a:endParaRPr>
          </a:p>
        </p:txBody>
      </p:sp>
      <p:sp>
        <p:nvSpPr>
          <p:cNvPr id="436" name="Shape 43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57175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09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36730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5" name="Shape 45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456" name="Shape 456"/>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59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9746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4" name="Shape 46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65" name="Shape 465"/>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60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853106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2" name="Shape 47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http://www.lilliworks.org/</a:t>
            </a:r>
            <a:endParaRPr sz="1800" b="0" i="0" u="none" strike="noStrike" cap="none" dirty="0">
              <a:solidFill>
                <a:schemeClr val="dk1"/>
              </a:solidFill>
              <a:latin typeface="Arial"/>
              <a:ea typeface="Arial"/>
              <a:cs typeface="Arial"/>
              <a:sym typeface="Arial"/>
            </a:endParaRPr>
          </a:p>
        </p:txBody>
      </p:sp>
      <p:sp>
        <p:nvSpPr>
          <p:cNvPr id="473" name="Shape 473"/>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61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5608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9" name="Shape 47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https://www.youtube.com/watch?v=X7_S4dfN_-U</a:t>
            </a:r>
            <a:endParaRPr sz="1800" b="0" i="0" u="none" strike="noStrike" cap="none" dirty="0">
              <a:solidFill>
                <a:schemeClr val="dk1"/>
              </a:solidFill>
              <a:latin typeface="Arial"/>
              <a:ea typeface="Arial"/>
              <a:cs typeface="Arial"/>
              <a:sym typeface="Arial"/>
            </a:endParaRPr>
          </a:p>
        </p:txBody>
      </p:sp>
      <p:sp>
        <p:nvSpPr>
          <p:cNvPr id="480" name="Shape 480"/>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62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653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709897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http://www.sparkle.usu.edu/</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http://www.intervener.org/</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www.lilliworks.org</a:t>
            </a:r>
            <a:endParaRPr sz="1800" b="0" i="0" u="none" strike="noStrike" cap="none" dirty="0">
              <a:solidFill>
                <a:schemeClr val="dk1"/>
              </a:solidFill>
              <a:latin typeface="Arial"/>
              <a:ea typeface="Arial"/>
              <a:cs typeface="Arial"/>
              <a:sym typeface="Arial"/>
            </a:endParaRPr>
          </a:p>
        </p:txBody>
      </p:sp>
      <p:sp>
        <p:nvSpPr>
          <p:cNvPr id="486" name="Shape 48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26742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927312" y="4421823"/>
            <a:ext cx="5100214" cy="4189095"/>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74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98" name="Shape 49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317516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a:t>Emma will replace this.</a:t>
            </a:r>
          </a:p>
        </p:txBody>
      </p:sp>
      <p:sp>
        <p:nvSpPr>
          <p:cNvPr id="504" name="Shape 50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98841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2" name="Shape 512"/>
          <p:cNvSpPr txBox="1">
            <a:spLocks noGrp="1"/>
          </p:cNvSpPr>
          <p:nvPr>
            <p:ph type="body" idx="1"/>
          </p:nvPr>
        </p:nvSpPr>
        <p:spPr>
          <a:xfrm>
            <a:off x="927312" y="4421823"/>
            <a:ext cx="5100299" cy="4189199"/>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txBox="1">
            <a:spLocks noGrp="1"/>
          </p:cNvSpPr>
          <p:nvPr>
            <p:ph type="sldNum" idx="12"/>
          </p:nvPr>
        </p:nvSpPr>
        <p:spPr>
          <a:xfrm>
            <a:off x="3941075" y="8843645"/>
            <a:ext cx="3013800" cy="465600"/>
          </a:xfrm>
          <a:prstGeom prst="rect">
            <a:avLst/>
          </a:prstGeom>
        </p:spPr>
        <p:txBody>
          <a:bodyPr lIns="92900" tIns="46425" rIns="92900" bIns="46425"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67</a:t>
            </a:fld>
            <a:endParaRPr lang="en-US"/>
          </a:p>
        </p:txBody>
      </p:sp>
    </p:spTree>
    <p:extLst>
      <p:ext uri="{BB962C8B-B14F-4D97-AF65-F5344CB8AC3E}">
        <p14:creationId xmlns:p14="http://schemas.microsoft.com/office/powerpoint/2010/main" val="245621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0" name="Shape 520"/>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21" name="Shape 521"/>
          <p:cNvSpPr txBox="1">
            <a:spLocks noGrp="1"/>
          </p:cNvSpPr>
          <p:nvPr>
            <p:ph type="sldNum" idx="12"/>
          </p:nvPr>
        </p:nvSpPr>
        <p:spPr>
          <a:xfrm>
            <a:off x="3941075" y="8843645"/>
            <a:ext cx="3013761" cy="465454"/>
          </a:xfrm>
          <a:prstGeom prst="rect">
            <a:avLst/>
          </a:prstGeom>
          <a:noFill/>
          <a:ln>
            <a:noFill/>
          </a:ln>
        </p:spPr>
        <p:txBody>
          <a:bodyPr lIns="92900" tIns="46425" rIns="92900" bIns="46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68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81070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http://www.perkinselearning.org/</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http://www.sparkle.usu.edu/Topics/concept_development/index.asp</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https://www.tsbvi.edu/seehear/spring00/concept.htm</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528" name="Shape 52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81773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sng" strike="noStrike" cap="none" dirty="0">
                <a:solidFill>
                  <a:schemeClr val="hlink"/>
                </a:solidFill>
                <a:latin typeface="Calibri"/>
                <a:ea typeface="Calibri"/>
                <a:cs typeface="Calibri"/>
                <a:sym typeface="Calibri"/>
                <a:hlinkClick r:id="rId3"/>
              </a:rPr>
              <a:t>https://www.tsbvi.edu/seehear/archive/strategies.html</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http://documents.nationaldb.org/products/concepts.pdf</a:t>
            </a:r>
            <a:endParaRPr sz="1800" b="0" i="0" u="none" strike="noStrike" cap="none" dirty="0">
              <a:solidFill>
                <a:schemeClr val="dk1"/>
              </a:solidFill>
              <a:latin typeface="Arial"/>
              <a:ea typeface="Arial"/>
              <a:cs typeface="Arial"/>
              <a:sym typeface="Arial"/>
            </a:endParaRPr>
          </a:p>
        </p:txBody>
      </p:sp>
      <p:sp>
        <p:nvSpPr>
          <p:cNvPr id="528" name="Shape 52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817736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34" name="Shape 53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821483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46" name="Shape 54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0203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123" name="Shape 12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92261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52" name="Shape 55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769988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59" name="Shape 55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59169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66" name="Shape 56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55792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73" name="Shape 57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153133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80" name="Shape 58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422967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http://familieslead.org/</a:t>
            </a:r>
            <a:endParaRPr sz="1800" b="0" i="0" u="none" strike="noStrike" cap="none" dirty="0">
              <a:solidFill>
                <a:schemeClr val="dk1"/>
              </a:solidFill>
              <a:latin typeface="Arial"/>
              <a:ea typeface="Arial"/>
              <a:cs typeface="Arial"/>
              <a:sym typeface="Arial"/>
            </a:endParaRPr>
          </a:p>
        </p:txBody>
      </p:sp>
      <p:sp>
        <p:nvSpPr>
          <p:cNvPr id="587" name="Shape 58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741959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http://mast.ecu.edu/picker.php</a:t>
            </a:r>
          </a:p>
          <a:p>
            <a:pPr marL="0" marR="0" lvl="0" indent="0" algn="l" rtl="0">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http://www.ecu.edu/cs-educ/ci/sped/dbproject/Mini-Modules.cfm</a:t>
            </a:r>
            <a:endParaRPr sz="1800" b="0" i="0" u="none" strike="noStrike" cap="none" dirty="0">
              <a:solidFill>
                <a:schemeClr val="dk1"/>
              </a:solidFill>
              <a:latin typeface="Arial"/>
              <a:ea typeface="Arial"/>
              <a:cs typeface="Arial"/>
              <a:sym typeface="Arial"/>
            </a:endParaRPr>
          </a:p>
        </p:txBody>
      </p:sp>
      <p:sp>
        <p:nvSpPr>
          <p:cNvPr id="593" name="Shape 59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999041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599" name="Shape 59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33761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05" name="Shape 60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66421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http://literacy.nationaldb.org/</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http://documents.nationaldb.org//HomeTalk.pdf</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http://www.unr.edu/ndsip/</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http://www.wsdsonline.org/video-topics/</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http://www.wsdsonline.org/</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dk1"/>
                </a:solidFill>
                <a:latin typeface="Calibri"/>
                <a:ea typeface="Calibri"/>
                <a:cs typeface="Calibri"/>
                <a:sym typeface="Calibri"/>
              </a:rPr>
              <a:t>http://www.perkinselearning.org/videos</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cap="none" dirty="0">
                <a:solidFill>
                  <a:schemeClr val="hlink"/>
                </a:solidFill>
                <a:latin typeface="Calibri"/>
                <a:ea typeface="Calibri"/>
                <a:cs typeface="Calibri"/>
                <a:sym typeface="Calibri"/>
              </a:rPr>
              <a:t>http://www.perkins.org/</a:t>
            </a:r>
            <a:endParaRPr lang="en-US" sz="1800" b="0" i="0" u="none" strike="noStrike" cap="none" dirty="0">
              <a:solidFill>
                <a:schemeClr val="dk1"/>
              </a:solidFill>
              <a:latin typeface="Arial"/>
              <a:ea typeface="Arial"/>
              <a:cs typeface="Arial"/>
              <a:sym typeface="Arial"/>
            </a:endParaRPr>
          </a:p>
        </p:txBody>
      </p:sp>
      <p:sp>
        <p:nvSpPr>
          <p:cNvPr id="612" name="Shape 61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3269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dirty="0"/>
          </a:p>
        </p:txBody>
      </p:sp>
      <p:sp>
        <p:nvSpPr>
          <p:cNvPr id="130" name="Shape 13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45202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8764677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0310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27312" y="4421823"/>
            <a:ext cx="5100214" cy="4189095"/>
          </a:xfrm>
          <a:prstGeom prst="rect">
            <a:avLst/>
          </a:prstGeom>
          <a:noFill/>
          <a:ln>
            <a:noFill/>
          </a:ln>
        </p:spPr>
        <p:txBody>
          <a:bodyPr lIns="92900" tIns="92900" rIns="92900" bIns="92900"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8085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31" name="Shape 3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37" name="Shape 3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50" name="Shape 5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62" name="Shape 6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71" name="Shape 7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1pPr>
            <a:lvl2pPr marL="457200" marR="0" lvl="1"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2pPr>
            <a:lvl3pPr marL="914400" marR="0" lvl="2"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3pPr>
            <a:lvl4pPr marL="1371600" marR="0" lvl="3"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4pPr>
            <a:lvl5pPr marL="1828800" marR="0" lvl="4"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5pPr>
            <a:lvl6pPr marL="2286000" marR="0" lvl="5"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6pPr>
            <a:lvl7pPr marL="3200400" marR="0" lvl="6"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7pPr>
            <a:lvl8pPr marL="4572000" marR="0" lvl="7"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8pPr>
            <a:lvl9pPr marL="6400800" marR="0" lvl="8" indent="0" algn="l" rtl="0">
              <a:lnSpc>
                <a:spcPct val="100000"/>
              </a:lnSpc>
              <a:spcBef>
                <a:spcPts val="0"/>
              </a:spcBef>
              <a:spcAft>
                <a:spcPts val="0"/>
              </a:spcAft>
              <a:buClr>
                <a:schemeClr val="dk1"/>
              </a:buClr>
              <a:buFont typeface="Trebuchet MS"/>
              <a:buNone/>
              <a:defRPr sz="3600" b="1" i="0" u="none" strike="noStrike" cap="none">
                <a:solidFill>
                  <a:schemeClr val="dk1"/>
                </a:solidFill>
                <a:latin typeface="Trebuchet MS"/>
                <a:ea typeface="Trebuchet MS"/>
                <a:cs typeface="Trebuchet MS"/>
                <a:sym typeface="Trebuchet MS"/>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rebuchet MS"/>
              <a:buNone/>
            </a:pPr>
            <a:fld id="{00000000-1234-1234-1234-123412341234}" type="slidenum">
              <a:rPr lang="en-US" sz="1200" b="1" i="0" u="none" strike="noStrike" cap="none">
                <a:solidFill>
                  <a:srgbClr val="898989"/>
                </a:solidFill>
                <a:latin typeface="Trebuchet MS"/>
                <a:ea typeface="Trebuchet MS"/>
                <a:cs typeface="Trebuchet MS"/>
                <a:sym typeface="Trebuchet MS"/>
              </a:rPr>
              <a:pPr marL="0" marR="0" lvl="0" indent="0" algn="r" rtl="0">
                <a:lnSpc>
                  <a:spcPct val="100000"/>
                </a:lnSpc>
                <a:spcBef>
                  <a:spcPts val="0"/>
                </a:spcBef>
                <a:spcAft>
                  <a:spcPts val="0"/>
                </a:spcAft>
                <a:buClr>
                  <a:srgbClr val="898989"/>
                </a:buClr>
                <a:buSzPct val="25000"/>
                <a:buFont typeface="Trebuchet MS"/>
                <a:buNone/>
              </a:pPr>
              <a:t>‹#›</a:t>
            </a:fld>
            <a:endParaRPr lang="en-US" sz="1200" b="1" i="0" u="none" strike="noStrike" cap="none">
              <a:solidFill>
                <a:srgbClr val="898989"/>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youtube.com/watch?v=4pFf9-id3V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tech.aph.org/cvi/wp-content/uploads/2015/02/Morse_EnvironmentalChecklist.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www.tsbvi.edu/resources/3114-10-issues-to-always-consider-when-intervening-for-students-with-deafblindness" TargetMode="External"/><Relationship Id="rId4" Type="http://schemas.openxmlformats.org/officeDocument/2006/relationships/hyperlink" Target="http://www.perkinselearning.org/videos/webcast/adapting-environments-individuals-vision-lo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projectsalute.net/Learned/Learnedhtml/TouchCue.htm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www.cadbs.org/news/a03-touch-cue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wsdsonline.org/hand-under-han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perkinselearning.org/videos/webcast/reflections-deafblindness-hands-touch"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library.tsbvi.edu/Play/83"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communicationmatrix.org/"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indbservices.org/images/Handouts/07.CommunicationMap.pdf"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http://training.distancementorship.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projectsalute.net/"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www.projectsalute.net/Learned/Learnedhtml/Coactive.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www.wsdsonline.org/video-libra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lilliworks.org/"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hyperlink" Target="https://www.youtube.com/watch?v=X7_S4dfN_-U"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sparkle.usu.edu/" TargetMode="External"/><Relationship Id="rId7" Type="http://schemas.openxmlformats.org/officeDocument/2006/relationships/hyperlink" Target="http://www.lilliworks.org/"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www.intervener.org" TargetMode="External"/><Relationship Id="rId5" Type="http://schemas.openxmlformats.org/officeDocument/2006/relationships/hyperlink" Target="http://www.intervener.org/" TargetMode="External"/><Relationship Id="rId4" Type="http://schemas.openxmlformats.org/officeDocument/2006/relationships/hyperlink" Target="www.sparkle.usu.edu"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www.perkinselearning.org/"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hyperlink" Target="https://www.tsbvi.edu/seehear/spring00/concept.htm" TargetMode="External"/><Relationship Id="rId4" Type="http://schemas.openxmlformats.org/officeDocument/2006/relationships/hyperlink" Target="http://www.sparkle.usu.edu/Topics/concept_development/index.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tsbvi.edu/seehear/archive/strategies.html"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hyperlink" Target="http://documents.nationaldb.org/products/concepts.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wsdsonline.org/hand-under-hand/"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hyperlink" Target="http://www.wsdsonline.org/video-library/deaf-blind-videos/hand-under-hand/hand-under-hand-video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2" Type="http://schemas.openxmlformats.org/officeDocument/2006/relationships/hyperlink" Target="http://www.compass.state.pa.us/" TargetMode="Externa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mailto:support@nationaldb.org"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http://www.nationalbd.org/" TargetMode="External"/><Relationship Id="rId4" Type="http://schemas.openxmlformats.org/officeDocument/2006/relationships/hyperlink" Target="http://www.nationaldb.org/"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NFADB@aol.com"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hyperlink" Target="http://www.nfadb.org/"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hkncinfo@hknc.org"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hyperlink" Target="http://www.hknc.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aadb-info@aadb.org"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hyperlink" Target="http://www.aadb.or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info@chargesyndrome.org"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www.chargesyndrome.org" TargetMode="External"/><Relationship Id="rId4" Type="http://schemas.openxmlformats.org/officeDocument/2006/relationships/hyperlink" Target="https://www.chargesyndrome.org/"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familieslead.org/"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hyperlink" Target="http://mast.ecu.edu/picker.php"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hyperlink" Target="http://www.ecu.edu/cs-educ/ci/sped/dbproject/Mini-Modules.cf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training.distancementorship.org/"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hyperlink" Target="mailto:jharding@kssdb.org"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nationaldb.org/ohoamoodle/contributors.html"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hyperlink" Target="mailto:support@nationaldb.org" TargetMode="External"/><Relationship Id="rId4" Type="http://schemas.openxmlformats.org/officeDocument/2006/relationships/hyperlink" Target="https://moodle.nationaldb.org/"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www.perkinselearning.org/videos" TargetMode="External"/><Relationship Id="rId3" Type="http://schemas.openxmlformats.org/officeDocument/2006/relationships/hyperlink" Target="http://literacy.nationaldb.org/" TargetMode="External"/><Relationship Id="rId7" Type="http://schemas.openxmlformats.org/officeDocument/2006/relationships/hyperlink" Target="http://www.wsdsonline.org/"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hyperlink" Target="http://www.wsdsonline.org/video-topics/" TargetMode="External"/><Relationship Id="rId5" Type="http://schemas.openxmlformats.org/officeDocument/2006/relationships/hyperlink" Target="http://www.unr.edu/ndsip/" TargetMode="External"/><Relationship Id="rId4" Type="http://schemas.openxmlformats.org/officeDocument/2006/relationships/hyperlink" Target="http://documents.nationaldb.org/HomeTalk.pdf" TargetMode="External"/><Relationship Id="rId9" Type="http://schemas.openxmlformats.org/officeDocument/2006/relationships/hyperlink" Target="http://www.perkins.or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Interventions for Children with Combined Vision and Hearing Loss</a:t>
            </a:r>
            <a:endParaRPr lang="en-US" dirty="0">
              <a:latin typeface="Calibri" panose="020F0502020204030204" pitchFamily="34" charset="0"/>
              <a:cs typeface="Calibri" panose="020F0502020204030204" pitchFamily="34" charset="0"/>
            </a:endParaRPr>
          </a:p>
        </p:txBody>
      </p:sp>
      <p:sp>
        <p:nvSpPr>
          <p:cNvPr id="2" name="Text Placeholder 1"/>
          <p:cNvSpPr>
            <a:spLocks noGrp="1"/>
          </p:cNvSpPr>
          <p:nvPr>
            <p:ph type="body" idx="1"/>
          </p:nvPr>
        </p:nvSpPr>
        <p:spPr>
          <a:xfrm>
            <a:off x="3429000" y="2247014"/>
            <a:ext cx="4953000" cy="1752600"/>
          </a:xfrm>
        </p:spPr>
        <p:txBody>
          <a:bodyPr/>
          <a:lstStyle/>
          <a:p>
            <a:pPr marL="0" lvl="0" indent="0" algn="ctr">
              <a:buSzPct val="25000"/>
              <a:buNone/>
            </a:pPr>
            <a:r>
              <a:rPr lang="en-US" b="1" dirty="0"/>
              <a:t>Pennsylvania Part C Provider Training</a:t>
            </a:r>
          </a:p>
          <a:p>
            <a:pPr marL="0" lvl="0" indent="0" algn="ctr">
              <a:buSzPct val="25000"/>
              <a:buNone/>
            </a:pPr>
            <a:r>
              <a:rPr lang="en-US" b="1" dirty="0"/>
              <a:t>March 29, 2016</a:t>
            </a:r>
          </a:p>
        </p:txBody>
      </p:sp>
      <p:sp>
        <p:nvSpPr>
          <p:cNvPr id="5" name="Text Placeholder 2"/>
          <p:cNvSpPr>
            <a:spLocks noGrp="1"/>
          </p:cNvSpPr>
          <p:nvPr>
            <p:ph type="body" idx="2"/>
          </p:nvPr>
        </p:nvSpPr>
        <p:spPr>
          <a:xfrm>
            <a:off x="1706528" y="4495800"/>
            <a:ext cx="7467598" cy="1981200"/>
          </a:xfrm>
        </p:spPr>
        <p:txBody>
          <a:bodyPr/>
          <a:lstStyle/>
          <a:p>
            <a:pPr marL="0" lvl="0" indent="0" algn="ctr">
              <a:spcBef>
                <a:spcPts val="0"/>
              </a:spcBef>
              <a:buSzPct val="25000"/>
              <a:buNone/>
            </a:pPr>
            <a:r>
              <a:rPr lang="en-US" sz="2400" dirty="0"/>
              <a:t>Presenters:</a:t>
            </a:r>
          </a:p>
          <a:p>
            <a:pPr marL="0" lvl="0" indent="0" algn="ctr">
              <a:spcBef>
                <a:spcPts val="0"/>
              </a:spcBef>
              <a:buSzPct val="25000"/>
              <a:buNone/>
            </a:pPr>
            <a:r>
              <a:rPr lang="en-US" sz="2400" dirty="0"/>
              <a:t>Megan Cote, National Center on Deaf-Blindness</a:t>
            </a:r>
          </a:p>
          <a:p>
            <a:pPr marL="0" lvl="0" indent="0" algn="ctr">
              <a:spcBef>
                <a:spcPts val="0"/>
              </a:spcBef>
              <a:buSzPct val="25000"/>
              <a:buNone/>
            </a:pPr>
            <a:r>
              <a:rPr lang="en-US" sz="2400" dirty="0"/>
              <a:t>Carol </a:t>
            </a:r>
            <a:r>
              <a:rPr lang="en-US" sz="2400" dirty="0" err="1"/>
              <a:t>Darrah</a:t>
            </a:r>
            <a:r>
              <a:rPr lang="en-US" sz="2400" dirty="0"/>
              <a:t>,  Georgia Sensory Assistance Project</a:t>
            </a:r>
          </a:p>
          <a:p>
            <a:pPr marL="0" lvl="0" indent="0" algn="ctr">
              <a:spcBef>
                <a:spcPts val="0"/>
              </a:spcBef>
              <a:buSzPct val="25000"/>
              <a:buNone/>
            </a:pPr>
            <a:r>
              <a:rPr lang="en-US" sz="2400" dirty="0"/>
              <a:t>Emma Nelson, Vermont Sensory Access Project</a:t>
            </a:r>
          </a:p>
        </p:txBody>
      </p:sp>
      <p:pic>
        <p:nvPicPr>
          <p:cNvPr id="1026" name="Picture 1" descr="Young woman holding an infant on her side, facing the camera. She is waving the infants h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133599"/>
            <a:ext cx="185261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Population of Children </a:t>
            </a:r>
            <a:br>
              <a:rPr lang="en-US" b="1" dirty="0">
                <a:solidFill>
                  <a:srgbClr val="000000"/>
                </a:solidFill>
              </a:rPr>
            </a:br>
            <a:r>
              <a:rPr lang="en-US" b="1" dirty="0">
                <a:solidFill>
                  <a:srgbClr val="000000"/>
                </a:solidFill>
              </a:rPr>
              <a:t>With Deaf-Blindness: Birth-21</a:t>
            </a:r>
            <a:endParaRPr lang="en-US" dirty="0"/>
          </a:p>
        </p:txBody>
      </p:sp>
      <p:sp>
        <p:nvSpPr>
          <p:cNvPr id="3" name="Text Placeholder 1"/>
          <p:cNvSpPr>
            <a:spLocks noGrp="1"/>
          </p:cNvSpPr>
          <p:nvPr>
            <p:ph type="body" idx="1"/>
          </p:nvPr>
        </p:nvSpPr>
        <p:spPr>
          <a:xfrm>
            <a:off x="4876800" y="1802436"/>
            <a:ext cx="3886200" cy="4338085"/>
          </a:xfrm>
        </p:spPr>
        <p:txBody>
          <a:bodyPr/>
          <a:lstStyle/>
          <a:p>
            <a:pPr lvl="0"/>
            <a:r>
              <a:rPr lang="en-US" sz="2600" b="1" dirty="0">
                <a:solidFill>
                  <a:srgbClr val="000000"/>
                </a:solidFill>
              </a:rPr>
              <a:t>Black circle: All children age </a:t>
            </a:r>
            <a:r>
              <a:rPr lang="en-US" sz="2600" b="1" dirty="0"/>
              <a:t>Birth</a:t>
            </a:r>
            <a:r>
              <a:rPr lang="en-US" sz="2600" b="1" dirty="0">
                <a:solidFill>
                  <a:srgbClr val="000000"/>
                </a:solidFill>
              </a:rPr>
              <a:t>-21 in the U.S. (~</a:t>
            </a:r>
            <a:r>
              <a:rPr lang="en-US" sz="2600" b="1" dirty="0"/>
              <a:t>87</a:t>
            </a:r>
            <a:r>
              <a:rPr lang="en-US" sz="2600" b="1" dirty="0">
                <a:solidFill>
                  <a:srgbClr val="000000"/>
                </a:solidFill>
              </a:rPr>
              <a:t>,</a:t>
            </a:r>
            <a:r>
              <a:rPr lang="en-US" sz="2600" b="1" dirty="0"/>
              <a:t>877</a:t>
            </a:r>
            <a:r>
              <a:rPr lang="en-US" sz="2600" b="1" dirty="0">
                <a:solidFill>
                  <a:srgbClr val="000000"/>
                </a:solidFill>
              </a:rPr>
              <a:t>,000)</a:t>
            </a:r>
          </a:p>
          <a:p>
            <a:pPr lvl="0"/>
            <a:r>
              <a:rPr lang="en-US" sz="2600" b="1" dirty="0">
                <a:solidFill>
                  <a:srgbClr val="000000"/>
                </a:solidFill>
              </a:rPr>
              <a:t>Grey circle: Children age </a:t>
            </a:r>
            <a:r>
              <a:rPr lang="en-US" sz="2600" b="1" dirty="0"/>
              <a:t>Birth</a:t>
            </a:r>
            <a:r>
              <a:rPr lang="en-US" sz="2600" b="1" dirty="0">
                <a:solidFill>
                  <a:srgbClr val="000000"/>
                </a:solidFill>
              </a:rPr>
              <a:t>-21 receiving special education (6,</a:t>
            </a:r>
            <a:r>
              <a:rPr lang="en-US" sz="2600" b="1" dirty="0"/>
              <a:t>874,909)</a:t>
            </a:r>
            <a:endParaRPr lang="en-US" sz="2600" b="1" dirty="0">
              <a:solidFill>
                <a:srgbClr val="000000"/>
              </a:solidFill>
            </a:endParaRPr>
          </a:p>
          <a:p>
            <a:pPr lvl="0"/>
            <a:r>
              <a:rPr lang="en-US" sz="2600" b="1" dirty="0">
                <a:solidFill>
                  <a:srgbClr val="000000"/>
                </a:solidFill>
              </a:rPr>
              <a:t>Yellow circle: Children age </a:t>
            </a:r>
            <a:r>
              <a:rPr lang="en-US" sz="2600" b="1" dirty="0"/>
              <a:t>Birth</a:t>
            </a:r>
            <a:r>
              <a:rPr lang="en-US" sz="2600" b="1" dirty="0">
                <a:solidFill>
                  <a:srgbClr val="000000"/>
                </a:solidFill>
              </a:rPr>
              <a:t>-21 with deaf-blindness (</a:t>
            </a:r>
            <a:r>
              <a:rPr lang="en-US" sz="2600" b="1" dirty="0"/>
              <a:t>9,384</a:t>
            </a:r>
            <a:r>
              <a:rPr lang="en-US" sz="2600" b="1" dirty="0">
                <a:solidFill>
                  <a:srgbClr val="000000"/>
                </a:solidFill>
              </a:rPr>
              <a:t>)</a:t>
            </a:r>
          </a:p>
        </p:txBody>
      </p:sp>
      <p:pic>
        <p:nvPicPr>
          <p:cNvPr id="7170" name="Picture 1" descr="A large black circle with a smaller gray circle inside of it and a smaller yellow circle inside of the gray cir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0" y="1605515"/>
            <a:ext cx="80470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Population of Children </a:t>
            </a:r>
            <a:br>
              <a:rPr lang="en-US" b="1" dirty="0">
                <a:solidFill>
                  <a:srgbClr val="000000"/>
                </a:solidFill>
              </a:rPr>
            </a:br>
            <a:r>
              <a:rPr lang="en-US" b="1" dirty="0">
                <a:solidFill>
                  <a:srgbClr val="000000"/>
                </a:solidFill>
              </a:rPr>
              <a:t>With Deaf-Blindness: 0-2</a:t>
            </a:r>
            <a:endParaRPr lang="en-US" dirty="0"/>
          </a:p>
        </p:txBody>
      </p:sp>
      <p:sp>
        <p:nvSpPr>
          <p:cNvPr id="3" name="Text Placeholder 1"/>
          <p:cNvSpPr>
            <a:spLocks noGrp="1"/>
          </p:cNvSpPr>
          <p:nvPr>
            <p:ph type="body" idx="1"/>
          </p:nvPr>
        </p:nvSpPr>
        <p:spPr>
          <a:xfrm>
            <a:off x="5181600" y="1627480"/>
            <a:ext cx="3581400" cy="4620920"/>
          </a:xfrm>
        </p:spPr>
        <p:txBody>
          <a:bodyPr/>
          <a:lstStyle/>
          <a:p>
            <a:pPr lvl="0"/>
            <a:r>
              <a:rPr lang="en-US" sz="2600" b="1" dirty="0">
                <a:solidFill>
                  <a:srgbClr val="000000"/>
                </a:solidFill>
              </a:rPr>
              <a:t>Red circle: All children age 0-2 in the U.S. (~11,277,000)</a:t>
            </a:r>
          </a:p>
          <a:p>
            <a:pPr lvl="0"/>
            <a:r>
              <a:rPr lang="en-US" sz="2600" b="1" dirty="0">
                <a:solidFill>
                  <a:srgbClr val="000000"/>
                </a:solidFill>
              </a:rPr>
              <a:t>Pink circle: Children age 0-21 receiving special education (339,071)</a:t>
            </a:r>
          </a:p>
          <a:p>
            <a:pPr lvl="0"/>
            <a:r>
              <a:rPr lang="en-US" sz="2600" b="1" dirty="0">
                <a:solidFill>
                  <a:srgbClr val="000000"/>
                </a:solidFill>
              </a:rPr>
              <a:t>White circle: Children age 0-2 with deaf-blindness (561)</a:t>
            </a:r>
          </a:p>
        </p:txBody>
      </p:sp>
      <p:pic>
        <p:nvPicPr>
          <p:cNvPr id="8194" name="Picture 1" descr="A large circle with a smaller pink circle inside of it and a smaller white circle inside of the pink cir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627479"/>
            <a:ext cx="80470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3" name="Title 1"/>
          <p:cNvSpPr>
            <a:spLocks noGrp="1"/>
          </p:cNvSpPr>
          <p:nvPr>
            <p:ph type="title"/>
          </p:nvPr>
        </p:nvSpPr>
        <p:spPr/>
        <p:txBody>
          <a:bodyPr/>
          <a:lstStyle/>
          <a:p>
            <a:r>
              <a:rPr lang="en-US" b="1" dirty="0">
                <a:solidFill>
                  <a:srgbClr val="000000"/>
                </a:solidFill>
              </a:rPr>
              <a:t>National Prevalence: Birth-21</a:t>
            </a:r>
            <a:endParaRPr lang="en-US" dirty="0"/>
          </a:p>
        </p:txBody>
      </p:sp>
      <p:pic>
        <p:nvPicPr>
          <p:cNvPr id="9218" name="Picture 1" descr="The bar chart compares the breakdown of etiologies for the age groups birth through two and three to age 22. Description in outline cont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987" y="1524000"/>
            <a:ext cx="8328025"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 hidden="1"/>
          <p:cNvSpPr>
            <a:spLocks noGrp="1"/>
          </p:cNvSpPr>
          <p:nvPr>
            <p:ph type="body" idx="1"/>
          </p:nvPr>
        </p:nvSpPr>
        <p:spPr>
          <a:xfrm>
            <a:off x="990600" y="1828800"/>
            <a:ext cx="7620000" cy="4068760"/>
          </a:xfrm>
        </p:spPr>
        <p:txBody>
          <a:bodyPr/>
          <a:lstStyle/>
          <a:p>
            <a:pPr indent="0">
              <a:buNone/>
            </a:pPr>
            <a:r>
              <a:rPr lang="en-US" sz="2800" dirty="0"/>
              <a:t>The chart shows percent of total. Etiologies shown in order of prevalence are: OTHER: Hereditary </a:t>
            </a:r>
            <a:r>
              <a:rPr lang="en-US" sz="2800" dirty="0" err="1"/>
              <a:t>Synd</a:t>
            </a:r>
            <a:r>
              <a:rPr lang="en-US" sz="2800" dirty="0"/>
              <a:t>/Disorders; No determination of Etiology; Complication of Prematurity; CHARGE Syndrome; OTHER: Post-Natal Non-Congenital; OTHER: Pre-Natal Congenital Complications; Cytomegalovirus (CMV); Usher Syndrome (I, II, III); Down Syndrome; Microcephaly; Hydrocephaly; Asphyxia.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Title 1"/>
          <p:cNvSpPr>
            <a:spLocks noGrp="1"/>
          </p:cNvSpPr>
          <p:nvPr>
            <p:ph type="title"/>
          </p:nvPr>
        </p:nvSpPr>
        <p:spPr/>
        <p:txBody>
          <a:bodyPr/>
          <a:lstStyle/>
          <a:p>
            <a:r>
              <a:rPr lang="en-US" b="1" dirty="0">
                <a:solidFill>
                  <a:srgbClr val="000000"/>
                </a:solidFill>
              </a:rPr>
              <a:t>Pennsylvania Prevalence: Birth-21</a:t>
            </a:r>
            <a:endParaRPr lang="en-US" dirty="0"/>
          </a:p>
        </p:txBody>
      </p:sp>
      <p:pic>
        <p:nvPicPr>
          <p:cNvPr id="10242" name="Picture 1" descr="The bar chart compares the breakdown of etiologies for the age groups birth through two and three to age 22. Description in outline cont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076" y="1508051"/>
            <a:ext cx="8328025"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hidden="1"/>
          <p:cNvSpPr>
            <a:spLocks noGrp="1"/>
          </p:cNvSpPr>
          <p:nvPr>
            <p:ph type="body" idx="1"/>
          </p:nvPr>
        </p:nvSpPr>
        <p:spPr>
          <a:xfrm>
            <a:off x="1676400" y="2286000"/>
            <a:ext cx="6705600" cy="3763960"/>
          </a:xfrm>
        </p:spPr>
        <p:txBody>
          <a:bodyPr/>
          <a:lstStyle/>
          <a:p>
            <a:pPr indent="0">
              <a:buNone/>
            </a:pPr>
            <a:r>
              <a:rPr lang="en-US" sz="2400" dirty="0"/>
              <a:t>The chart shows percent of total. Etiologies shown in order of prevalence are: OTHER: Hereditary </a:t>
            </a:r>
            <a:r>
              <a:rPr lang="en-US" sz="2400" dirty="0" err="1"/>
              <a:t>Synd</a:t>
            </a:r>
            <a:r>
              <a:rPr lang="en-US" sz="2400" dirty="0"/>
              <a:t>/Disorders; No determination of Etiology; OTHER: Pre-Natal Congenital Complications; OTHER: Post-Natal Non-Congenital; Complication of Prematurity; CHARGE Syndrome; Severe Head Injury;  Down Syndrome; Hydrocephaly; Stickler Syndrome;  Usher Syndrome (I, II, III);  Cytomegalovirus (CMV); Asphyxia.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Identification &amp; Referral</a:t>
            </a:r>
            <a:endParaRPr lang="en-US" dirty="0"/>
          </a:p>
        </p:txBody>
      </p:sp>
      <p:sp>
        <p:nvSpPr>
          <p:cNvPr id="3" name="Text Placeholder 1"/>
          <p:cNvSpPr>
            <a:spLocks noGrp="1"/>
          </p:cNvSpPr>
          <p:nvPr>
            <p:ph type="body" idx="1"/>
          </p:nvPr>
        </p:nvSpPr>
        <p:spPr>
          <a:xfrm>
            <a:off x="508996" y="1295400"/>
            <a:ext cx="8229600" cy="4525960"/>
          </a:xfrm>
        </p:spPr>
        <p:txBody>
          <a:bodyPr/>
          <a:lstStyle/>
          <a:p>
            <a:pPr marL="0" lvl="0" indent="0">
              <a:lnSpc>
                <a:spcPct val="115000"/>
              </a:lnSpc>
              <a:spcBef>
                <a:spcPts val="0"/>
              </a:spcBef>
              <a:buSzPct val="25000"/>
              <a:buNone/>
            </a:pPr>
            <a:r>
              <a:rPr lang="en-US" dirty="0">
                <a:solidFill>
                  <a:srgbClr val="303030"/>
                </a:solidFill>
              </a:rPr>
              <a:t>It is recommended that children with one diagnosed sensory impairment (hearing or vision) be evaluated in the other area. </a:t>
            </a:r>
          </a:p>
          <a:p>
            <a:pPr marL="0" lvl="0" indent="0">
              <a:lnSpc>
                <a:spcPct val="115000"/>
              </a:lnSpc>
              <a:spcBef>
                <a:spcPts val="0"/>
              </a:spcBef>
              <a:buSzPct val="25000"/>
              <a:buNone/>
            </a:pPr>
            <a:endParaRPr lang="en-US" sz="2800" dirty="0">
              <a:solidFill>
                <a:srgbClr val="AD0101"/>
              </a:solidFill>
              <a:latin typeface="Arial"/>
              <a:ea typeface="Arial"/>
              <a:cs typeface="Arial"/>
              <a:sym typeface="Arial"/>
            </a:endParaRPr>
          </a:p>
          <a:p>
            <a:pPr marL="0" lvl="0" indent="0">
              <a:lnSpc>
                <a:spcPct val="115000"/>
              </a:lnSpc>
              <a:spcBef>
                <a:spcPts val="0"/>
              </a:spcBef>
              <a:buSzPct val="25000"/>
              <a:buNone/>
            </a:pPr>
            <a:r>
              <a:rPr lang="en-US" dirty="0"/>
              <a:t>Referrals to medical and educational services should be made in a timely manner. </a:t>
            </a:r>
          </a:p>
          <a:p>
            <a:pPr marL="0" lvl="0" indent="0">
              <a:lnSpc>
                <a:spcPct val="115000"/>
              </a:lnSpc>
              <a:spcBef>
                <a:spcPts val="600"/>
              </a:spcBef>
              <a:buSzPct val="25000"/>
              <a:buNone/>
            </a:pPr>
            <a:endParaRPr lang="en-US" dirty="0"/>
          </a:p>
          <a:p>
            <a:pPr marL="0" lvl="0" indent="0">
              <a:lnSpc>
                <a:spcPct val="115000"/>
              </a:lnSpc>
              <a:spcBef>
                <a:spcPts val="600"/>
              </a:spcBef>
              <a:buSzPct val="25000"/>
              <a:buNone/>
            </a:pPr>
            <a:r>
              <a:rPr lang="en-US" dirty="0"/>
              <a:t>DO NOT “Wait and See”</a:t>
            </a:r>
          </a:p>
        </p:txBody>
      </p:sp>
      <p:pic>
        <p:nvPicPr>
          <p:cNvPr id="11266" name="Picture 1" descr="Young boy with hearing aid in specialized cha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216355"/>
            <a:ext cx="1703387" cy="227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Population of Children with </a:t>
            </a:r>
            <a:br>
              <a:rPr lang="en-US" b="1" dirty="0">
                <a:solidFill>
                  <a:srgbClr val="000000"/>
                </a:solidFill>
              </a:rPr>
            </a:br>
            <a:r>
              <a:rPr lang="en-US" b="1" dirty="0">
                <a:solidFill>
                  <a:srgbClr val="000000"/>
                </a:solidFill>
              </a:rPr>
              <a:t>Deaf-Blindness</a:t>
            </a:r>
            <a:endParaRPr lang="en-US" dirty="0"/>
          </a:p>
        </p:txBody>
      </p:sp>
      <p:sp>
        <p:nvSpPr>
          <p:cNvPr id="3" name="Text Placeholder 1"/>
          <p:cNvSpPr>
            <a:spLocks noGrp="1"/>
          </p:cNvSpPr>
          <p:nvPr>
            <p:ph type="body" idx="1"/>
          </p:nvPr>
        </p:nvSpPr>
        <p:spPr>
          <a:xfrm>
            <a:off x="457200" y="1600200"/>
            <a:ext cx="5105400" cy="4800600"/>
          </a:xfrm>
        </p:spPr>
        <p:txBody>
          <a:bodyPr/>
          <a:lstStyle/>
          <a:p>
            <a:pPr lvl="0" indent="-342900">
              <a:spcBef>
                <a:spcPts val="0"/>
              </a:spcBef>
              <a:buClr>
                <a:srgbClr val="000000"/>
              </a:buClr>
              <a:buSzPct val="25000"/>
              <a:buNone/>
            </a:pPr>
            <a:r>
              <a:rPr lang="en-US" sz="2800" dirty="0">
                <a:solidFill>
                  <a:srgbClr val="000000"/>
                </a:solidFill>
              </a:rPr>
              <a:t>Deaf-blindness is rare!</a:t>
            </a:r>
          </a:p>
          <a:p>
            <a:pPr lvl="0" indent="-342900">
              <a:spcBef>
                <a:spcPts val="0"/>
              </a:spcBef>
              <a:buClr>
                <a:srgbClr val="000000"/>
              </a:buClr>
              <a:buSzPct val="25000"/>
              <a:buNone/>
            </a:pPr>
            <a:endParaRPr lang="en-US" sz="2800" dirty="0">
              <a:solidFill>
                <a:srgbClr val="000000"/>
              </a:solidFill>
            </a:endParaRPr>
          </a:p>
          <a:p>
            <a:pPr lvl="0" indent="-342900">
              <a:buClr>
                <a:srgbClr val="000000"/>
              </a:buClr>
              <a:buSzPct val="25000"/>
              <a:buNone/>
            </a:pPr>
            <a:r>
              <a:rPr lang="en-US" sz="2800" dirty="0">
                <a:solidFill>
                  <a:srgbClr val="000000"/>
                </a:solidFill>
              </a:rPr>
              <a:t>Providers often have limited experience working with children who are deaf-blind.</a:t>
            </a:r>
          </a:p>
          <a:p>
            <a:pPr lvl="0" indent="-342900">
              <a:buClr>
                <a:srgbClr val="000000"/>
              </a:buClr>
              <a:buSzPct val="25000"/>
              <a:buNone/>
            </a:pPr>
            <a:endParaRPr lang="en-US" sz="2800" dirty="0">
              <a:solidFill>
                <a:srgbClr val="000000"/>
              </a:solidFill>
            </a:endParaRPr>
          </a:p>
          <a:p>
            <a:pPr lvl="0" indent="-342900">
              <a:buClr>
                <a:srgbClr val="000000"/>
              </a:buClr>
              <a:buSzPct val="25000"/>
              <a:buNone/>
            </a:pPr>
            <a:r>
              <a:rPr lang="en-US" sz="2800" dirty="0">
                <a:solidFill>
                  <a:srgbClr val="000000"/>
                </a:solidFill>
              </a:rPr>
              <a:t>Families are often responsible for educating service providers about deaf-blindness and specifically about their child.</a:t>
            </a:r>
          </a:p>
        </p:txBody>
      </p:sp>
      <p:pic>
        <p:nvPicPr>
          <p:cNvPr id="12290" name="Picture 1" descr="Father sitting holding young daughter in his lap. Father has toy in his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438400"/>
            <a:ext cx="3103563"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Video about deaf-Blindness</a:t>
            </a:r>
          </a:p>
        </p:txBody>
      </p:sp>
      <p:pic>
        <p:nvPicPr>
          <p:cNvPr id="13314" name="Picture 1" descr="Video graphic. Black and white. Mother and daughter face each other holding hands in the center. The words National Center on Deaf-Blindness can be seen on the scr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803" y="990600"/>
            <a:ext cx="62245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
          <p:cNvSpPr>
            <a:spLocks noGrp="1"/>
          </p:cNvSpPr>
          <p:nvPr>
            <p:ph type="body" idx="1"/>
          </p:nvPr>
        </p:nvSpPr>
        <p:spPr>
          <a:xfrm>
            <a:off x="609600" y="5791200"/>
            <a:ext cx="8153400" cy="411160"/>
          </a:xfrm>
        </p:spPr>
        <p:txBody>
          <a:bodyPr/>
          <a:lstStyle/>
          <a:p>
            <a:pPr lvl="0" indent="0">
              <a:buNone/>
            </a:pPr>
            <a:r>
              <a:rPr lang="en-US" sz="2000" dirty="0">
                <a:hlinkClick r:id="rId4"/>
              </a:rPr>
              <a:t>National Center on Deaf-Blindness (NCDB): Deaf-Blindness Perspectives </a:t>
            </a:r>
            <a:endParaRPr lang="en-US" sz="2000"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Deaf-Blindness is a disability…</a:t>
            </a:r>
            <a:endParaRPr lang="en-US" dirty="0"/>
          </a:p>
        </p:txBody>
      </p:sp>
      <p:sp>
        <p:nvSpPr>
          <p:cNvPr id="3" name="Text Placeholder 1"/>
          <p:cNvSpPr>
            <a:spLocks noGrp="1"/>
          </p:cNvSpPr>
          <p:nvPr>
            <p:ph type="body" idx="1"/>
          </p:nvPr>
        </p:nvSpPr>
        <p:spPr/>
        <p:txBody>
          <a:bodyPr/>
          <a:lstStyle/>
          <a:p>
            <a:pPr lvl="0" indent="-342900">
              <a:spcBef>
                <a:spcPts val="720"/>
              </a:spcBef>
            </a:pPr>
            <a:r>
              <a:rPr lang="en-US" dirty="0"/>
              <a:t>about INFORMATION GATHERING</a:t>
            </a:r>
          </a:p>
          <a:p>
            <a:pPr lvl="0" indent="-342900">
              <a:spcBef>
                <a:spcPts val="720"/>
              </a:spcBef>
              <a:buNone/>
            </a:pPr>
            <a:endParaRPr lang="en-US" dirty="0"/>
          </a:p>
          <a:p>
            <a:pPr lvl="0" indent="-342900">
              <a:spcBef>
                <a:spcPts val="720"/>
              </a:spcBef>
            </a:pPr>
            <a:r>
              <a:rPr lang="en-US" dirty="0"/>
              <a:t>which LIMITS ACCESS</a:t>
            </a:r>
          </a:p>
          <a:p>
            <a:pPr lvl="0" indent="-342900">
              <a:spcBef>
                <a:spcPts val="720"/>
              </a:spcBef>
              <a:buNone/>
            </a:pPr>
            <a:endParaRPr lang="en-US" dirty="0"/>
          </a:p>
          <a:p>
            <a:pPr lvl="0" indent="-342900">
              <a:spcBef>
                <a:spcPts val="720"/>
              </a:spcBef>
            </a:pPr>
            <a:r>
              <a:rPr lang="en-US" dirty="0"/>
              <a:t>which is EXPONENTIALLY </a:t>
            </a:r>
          </a:p>
          <a:p>
            <a:pPr lvl="0" indent="-342900">
              <a:spcBef>
                <a:spcPts val="720"/>
              </a:spcBef>
              <a:buSzPct val="25000"/>
              <a:buNone/>
            </a:pPr>
            <a:r>
              <a:rPr lang="en-US" dirty="0"/>
              <a:t>	MORE than a hearing </a:t>
            </a:r>
          </a:p>
          <a:p>
            <a:pPr lvl="0" indent="-342900">
              <a:spcBef>
                <a:spcPts val="720"/>
              </a:spcBef>
              <a:buSzPct val="25000"/>
              <a:buNone/>
            </a:pPr>
            <a:r>
              <a:rPr lang="en-US" dirty="0"/>
              <a:t>	loss plus a vision loss</a:t>
            </a:r>
          </a:p>
        </p:txBody>
      </p:sp>
      <p:pic>
        <p:nvPicPr>
          <p:cNvPr id="14338" name="Picture 1" descr="Young deaf-blind girl sits at a table with an image of a girl on 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723707"/>
            <a:ext cx="25114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Seven Senses</a:t>
            </a:r>
            <a:endParaRPr lang="en-US" dirty="0"/>
          </a:p>
        </p:txBody>
      </p:sp>
      <p:sp>
        <p:nvSpPr>
          <p:cNvPr id="4" name="Text Placeholder 1"/>
          <p:cNvSpPr>
            <a:spLocks noGrp="1"/>
          </p:cNvSpPr>
          <p:nvPr>
            <p:ph type="body" idx="2"/>
          </p:nvPr>
        </p:nvSpPr>
        <p:spPr>
          <a:xfrm>
            <a:off x="598388" y="1609517"/>
            <a:ext cx="4038598" cy="4525963"/>
          </a:xfrm>
        </p:spPr>
        <p:txBody>
          <a:bodyPr/>
          <a:lstStyle/>
          <a:p>
            <a:pPr marL="177800" lvl="0" indent="0">
              <a:spcBef>
                <a:spcPts val="0"/>
              </a:spcBef>
              <a:buSzPct val="25000"/>
              <a:buNone/>
            </a:pPr>
            <a:r>
              <a:rPr lang="en-US" u="sng" dirty="0"/>
              <a:t>Distance Senses</a:t>
            </a:r>
          </a:p>
          <a:p>
            <a:pPr lvl="0" indent="-165100"/>
            <a:r>
              <a:rPr lang="en-US" dirty="0"/>
              <a:t>Vision</a:t>
            </a:r>
          </a:p>
          <a:p>
            <a:pPr lvl="0" indent="-165100"/>
            <a:r>
              <a:rPr lang="en-US" dirty="0"/>
              <a:t>Hearing</a:t>
            </a:r>
          </a:p>
          <a:p>
            <a:pPr lvl="0" indent="-165100"/>
            <a:r>
              <a:rPr lang="en-US" dirty="0"/>
              <a:t>Smell</a:t>
            </a:r>
          </a:p>
        </p:txBody>
      </p:sp>
      <p:sp>
        <p:nvSpPr>
          <p:cNvPr id="5" name="Text Placeholder 2"/>
          <p:cNvSpPr>
            <a:spLocks noGrp="1"/>
          </p:cNvSpPr>
          <p:nvPr>
            <p:ph type="body" idx="1"/>
          </p:nvPr>
        </p:nvSpPr>
        <p:spPr>
          <a:xfrm>
            <a:off x="4800600" y="1609517"/>
            <a:ext cx="4038598" cy="4525963"/>
          </a:xfrm>
        </p:spPr>
        <p:txBody>
          <a:bodyPr/>
          <a:lstStyle/>
          <a:p>
            <a:pPr marL="177800" lvl="0" indent="0">
              <a:spcBef>
                <a:spcPts val="0"/>
              </a:spcBef>
              <a:buSzPct val="25000"/>
              <a:buNone/>
            </a:pPr>
            <a:r>
              <a:rPr lang="en-US" u="sng" dirty="0"/>
              <a:t>Impact Senses</a:t>
            </a:r>
          </a:p>
          <a:p>
            <a:pPr lvl="0" indent="-165100"/>
            <a:r>
              <a:rPr lang="en-US" dirty="0"/>
              <a:t>Touch</a:t>
            </a:r>
          </a:p>
          <a:p>
            <a:pPr lvl="0" indent="-165100"/>
            <a:r>
              <a:rPr lang="en-US" dirty="0"/>
              <a:t>Taste</a:t>
            </a:r>
          </a:p>
          <a:p>
            <a:pPr lvl="0" indent="-165100"/>
            <a:r>
              <a:rPr lang="en-US" dirty="0"/>
              <a:t>Vestibular (relation of body in space)</a:t>
            </a:r>
          </a:p>
          <a:p>
            <a:pPr lvl="0" indent="-165100"/>
            <a:r>
              <a:rPr lang="en-US" dirty="0"/>
              <a:t>Proprioception (relation of body to itself)</a:t>
            </a:r>
          </a:p>
        </p:txBody>
      </p:sp>
      <p:pic>
        <p:nvPicPr>
          <p:cNvPr id="15362" name="Picture 1" descr="A young girl is seated next to a christmas tr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664" y="3825602"/>
            <a:ext cx="3395663"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Title 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Typical Learners</a:t>
            </a:r>
          </a:p>
        </p:txBody>
      </p:sp>
      <p:sp>
        <p:nvSpPr>
          <p:cNvPr id="213" name="Shape 21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457200" algn="l" rtl="0">
              <a:lnSpc>
                <a:spcPct val="115000"/>
              </a:lnSpc>
              <a:spcBef>
                <a:spcPts val="0"/>
              </a:spcBef>
              <a:spcAft>
                <a:spcPts val="0"/>
              </a:spcAft>
              <a:buClr>
                <a:srgbClr val="000000"/>
              </a:buClr>
              <a:buSzPct val="100000"/>
              <a:buFont typeface="Arial"/>
              <a:buChar char="•"/>
            </a:pPr>
            <a:r>
              <a:rPr lang="en-US" sz="3600" b="0" i="0" u="none" strike="noStrike" cap="none" dirty="0">
                <a:solidFill>
                  <a:srgbClr val="000000"/>
                </a:solidFill>
                <a:latin typeface="Arial"/>
                <a:ea typeface="Arial"/>
                <a:cs typeface="Arial"/>
                <a:sym typeface="Arial"/>
              </a:rPr>
              <a:t>Did you know…</a:t>
            </a:r>
          </a:p>
          <a:p>
            <a:pPr marL="914400" marR="0" lvl="1" indent="-457200" algn="l" rtl="0">
              <a:lnSpc>
                <a:spcPct val="115000"/>
              </a:lnSpc>
              <a:spcBef>
                <a:spcPts val="0"/>
              </a:spcBef>
              <a:spcAft>
                <a:spcPts val="0"/>
              </a:spcAft>
              <a:buClr>
                <a:srgbClr val="000000"/>
              </a:buClr>
              <a:buSzPct val="100000"/>
              <a:buFont typeface="Arial"/>
              <a:buChar char="–"/>
            </a:pPr>
            <a:r>
              <a:rPr lang="en-US" sz="3600" b="0" i="0" u="none" strike="noStrike" cap="none" dirty="0">
                <a:solidFill>
                  <a:srgbClr val="000000"/>
                </a:solidFill>
                <a:latin typeface="Arial"/>
                <a:ea typeface="Arial"/>
                <a:cs typeface="Arial"/>
                <a:sym typeface="Arial"/>
              </a:rPr>
              <a:t>95% of all learning is through distance senses</a:t>
            </a:r>
          </a:p>
          <a:p>
            <a:pPr marL="914400" marR="0" lvl="1" indent="-457200" algn="l" rtl="0">
              <a:lnSpc>
                <a:spcPct val="115000"/>
              </a:lnSpc>
              <a:spcBef>
                <a:spcPts val="0"/>
              </a:spcBef>
              <a:spcAft>
                <a:spcPts val="0"/>
              </a:spcAft>
              <a:buClr>
                <a:srgbClr val="000000"/>
              </a:buClr>
              <a:buSzPct val="100000"/>
              <a:buFont typeface="Arial"/>
              <a:buChar char="–"/>
            </a:pPr>
            <a:r>
              <a:rPr lang="en-US" sz="3600" b="0" i="0" u="none" strike="noStrike" cap="none" dirty="0">
                <a:solidFill>
                  <a:srgbClr val="000000"/>
                </a:solidFill>
                <a:latin typeface="Arial"/>
                <a:ea typeface="Arial"/>
                <a:cs typeface="Arial"/>
                <a:sym typeface="Arial"/>
              </a:rPr>
              <a:t>80% of learning is through vision</a:t>
            </a:r>
          </a:p>
          <a:p>
            <a:pPr marL="914400" marR="0" lvl="1" indent="-457200" algn="l" rtl="0">
              <a:lnSpc>
                <a:spcPct val="115000"/>
              </a:lnSpc>
              <a:spcBef>
                <a:spcPts val="0"/>
              </a:spcBef>
              <a:spcAft>
                <a:spcPts val="0"/>
              </a:spcAft>
              <a:buClr>
                <a:srgbClr val="000000"/>
              </a:buClr>
              <a:buSzPct val="100000"/>
              <a:buFont typeface="Arial"/>
              <a:buChar char="–"/>
            </a:pPr>
            <a:r>
              <a:rPr lang="en-US" sz="3600" b="0" i="0" u="none" strike="noStrike" cap="none" dirty="0">
                <a:solidFill>
                  <a:srgbClr val="000000"/>
                </a:solidFill>
                <a:latin typeface="Arial"/>
                <a:ea typeface="Arial"/>
                <a:cs typeface="Arial"/>
                <a:sym typeface="Arial"/>
              </a:rPr>
              <a:t>90% of learning is incidental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Title 1"/>
          <p:cNvSpPr>
            <a:spLocks noGrp="1"/>
          </p:cNvSpPr>
          <p:nvPr>
            <p:ph type="title"/>
          </p:nvPr>
        </p:nvSpPr>
        <p:spPr/>
        <p:txBody>
          <a:bodyPr/>
          <a:lstStyle/>
          <a:p>
            <a:r>
              <a:rPr lang="en-US" b="1" dirty="0">
                <a:solidFill>
                  <a:srgbClr val="000000"/>
                </a:solidFill>
              </a:rPr>
              <a:t>National Center on Deaf-Blindness</a:t>
            </a:r>
            <a:endParaRPr lang="en-US" dirty="0"/>
          </a:p>
        </p:txBody>
      </p:sp>
      <p:sp>
        <p:nvSpPr>
          <p:cNvPr id="2" name="Text Placeholder 1"/>
          <p:cNvSpPr>
            <a:spLocks noGrp="1"/>
          </p:cNvSpPr>
          <p:nvPr>
            <p:ph type="body" idx="2"/>
          </p:nvPr>
        </p:nvSpPr>
        <p:spPr>
          <a:xfrm>
            <a:off x="381000" y="1371600"/>
            <a:ext cx="8229598" cy="1371600"/>
          </a:xfrm>
        </p:spPr>
        <p:txBody>
          <a:bodyPr/>
          <a:lstStyle/>
          <a:p>
            <a:pPr lvl="0" indent="0">
              <a:buNone/>
            </a:pPr>
            <a:r>
              <a:rPr lang="en-US" dirty="0">
                <a:solidFill>
                  <a:srgbClr val="000000"/>
                </a:solidFill>
              </a:rPr>
              <a:t>As a national technical assistance center funded by the federal Department of Education, NCDB works to improve the quality of life for children who are deaf-blind and their families.</a:t>
            </a:r>
          </a:p>
        </p:txBody>
      </p:sp>
      <p:sp>
        <p:nvSpPr>
          <p:cNvPr id="3" name="Text Placeholder 2"/>
          <p:cNvSpPr>
            <a:spLocks noGrp="1"/>
          </p:cNvSpPr>
          <p:nvPr>
            <p:ph type="body" idx="1"/>
          </p:nvPr>
        </p:nvSpPr>
        <p:spPr>
          <a:xfrm>
            <a:off x="381000" y="3276600"/>
            <a:ext cx="8077200" cy="1447800"/>
          </a:xfrm>
        </p:spPr>
        <p:txBody>
          <a:bodyPr/>
          <a:lstStyle/>
          <a:p>
            <a:pPr lvl="0" indent="0">
              <a:buNone/>
            </a:pPr>
            <a:r>
              <a:rPr lang="en-US" dirty="0">
                <a:solidFill>
                  <a:srgbClr val="000000"/>
                </a:solidFill>
              </a:rPr>
              <a:t>Megan is the Initiative Lead for Early Identification/ Referral and Family Engagement.</a:t>
            </a:r>
          </a:p>
        </p:txBody>
      </p:sp>
      <p:pic>
        <p:nvPicPr>
          <p:cNvPr id="2050" name="Picture 1" descr="National Center on Deaf-Blindnes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575" y="4803773"/>
            <a:ext cx="20542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2" descr="IDEAs that Work logo. Office of Special Education Programs U.S. Department of Educ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4745294"/>
            <a:ext cx="2590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Typical Learning</a:t>
            </a:r>
          </a:p>
        </p:txBody>
      </p:sp>
      <p:sp>
        <p:nvSpPr>
          <p:cNvPr id="3" name="Text Placeholder 1" hidden="1"/>
          <p:cNvSpPr>
            <a:spLocks noGrp="1"/>
          </p:cNvSpPr>
          <p:nvPr>
            <p:ph type="body" idx="1"/>
          </p:nvPr>
        </p:nvSpPr>
        <p:spPr>
          <a:xfrm>
            <a:off x="2362200" y="1376990"/>
            <a:ext cx="4572000" cy="4449760"/>
          </a:xfrm>
        </p:spPr>
        <p:txBody>
          <a:bodyPr/>
          <a:lstStyle/>
          <a:p>
            <a:pPr indent="0">
              <a:buNone/>
            </a:pPr>
            <a:r>
              <a:rPr lang="en-US" sz="2400" dirty="0"/>
              <a:t>Triangle showing three parts. Top small portion shows Direct: hands-on experiences; middle small portion shows Secondary: Listening to a person teaching or present information; and lower two-thirds of triangle portion indicates  Incidental: Occurs automatically without much effort. The way most information is learned.</a:t>
            </a:r>
          </a:p>
        </p:txBody>
      </p:sp>
      <p:pic>
        <p:nvPicPr>
          <p:cNvPr id="16386" name="Picture 1" descr="Typical Learning diagram. Triangle with three parts. Description in outline cont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148389"/>
            <a:ext cx="625475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Learning for Students Who Are Deaf-Blind</a:t>
            </a:r>
          </a:p>
        </p:txBody>
      </p:sp>
      <p:sp>
        <p:nvSpPr>
          <p:cNvPr id="3" name="Text Placeholder 1" hidden="1"/>
          <p:cNvSpPr>
            <a:spLocks noGrp="1"/>
          </p:cNvSpPr>
          <p:nvPr>
            <p:ph type="body" idx="1"/>
          </p:nvPr>
        </p:nvSpPr>
        <p:spPr>
          <a:xfrm>
            <a:off x="2438398" y="1143000"/>
            <a:ext cx="4419599" cy="4221160"/>
          </a:xfrm>
        </p:spPr>
        <p:txBody>
          <a:bodyPr/>
          <a:lstStyle/>
          <a:p>
            <a:pPr indent="0">
              <a:buNone/>
            </a:pPr>
            <a:r>
              <a:rPr lang="en-US" sz="3200" b="0" i="0" u="none" strike="noStrike" cap="none" dirty="0">
                <a:solidFill>
                  <a:schemeClr val="dk1"/>
                </a:solidFill>
                <a:effectLst/>
                <a:latin typeface="Calibri"/>
                <a:ea typeface="Calibri"/>
                <a:cs typeface="Calibri"/>
                <a:sym typeface="Calibri"/>
              </a:rPr>
              <a:t>Triangle showing three parts. </a:t>
            </a:r>
            <a:r>
              <a:rPr lang="en-US" sz="2400" dirty="0"/>
              <a:t>Small top portion is Incidental: Incidental learning usually does not occur and is not effective; Small middle portion is Secondary: Secondary learning is difficult; lower portion is two-thirds of triangle. It is Direct: Direct learning and hands-on experiences are essential and the best way to learn.</a:t>
            </a:r>
          </a:p>
        </p:txBody>
      </p:sp>
      <p:pic>
        <p:nvPicPr>
          <p:cNvPr id="225" name="Shape 225" descr="Learning for Students Who Are Deaf-Blind diagram. Triangle with three parts. Description in outline content."/>
          <p:cNvPicPr preferRelativeResize="0"/>
          <p:nvPr/>
        </p:nvPicPr>
        <p:blipFill rotWithShape="1">
          <a:blip r:embed="rId3">
            <a:alphaModFix/>
          </a:blip>
          <a:srcRect/>
          <a:stretch/>
        </p:blipFill>
        <p:spPr>
          <a:xfrm>
            <a:off x="1523999" y="1066800"/>
            <a:ext cx="6248399" cy="46863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Learning Needs of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Children with Deaf-Blindness</a:t>
            </a:r>
          </a:p>
        </p:txBody>
      </p:sp>
      <p:sp>
        <p:nvSpPr>
          <p:cNvPr id="232" name="Shape 232"/>
          <p:cNvSpPr txBox="1">
            <a:spLocks noGrp="1"/>
          </p:cNvSpPr>
          <p:nvPr>
            <p:ph type="body" idx="1"/>
          </p:nvPr>
        </p:nvSpPr>
        <p:spPr>
          <a:xfrm>
            <a:off x="457200" y="1447800"/>
            <a:ext cx="4840800" cy="4526100"/>
          </a:xfrm>
          <a:prstGeom prst="rect">
            <a:avLst/>
          </a:prstGeom>
          <a:noFill/>
          <a:ln>
            <a:noFill/>
          </a:ln>
        </p:spPr>
        <p:txBody>
          <a:bodyPr lIns="91425" tIns="91425" rIns="91425" bIns="91425" anchor="t" anchorCtr="0">
            <a:noAutofit/>
          </a:bodyPr>
          <a:lstStyle/>
          <a:p>
            <a:pPr marL="0" marR="0" lvl="0" indent="0" algn="l" rtl="0">
              <a:lnSpc>
                <a:spcPct val="125000"/>
              </a:lnSpc>
              <a:spcBef>
                <a:spcPts val="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Hands-on experiences</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Active movement and exploration of their environment</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Predictable, accessible schedules, consistency</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Use of residual hearing and sight</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High expectations</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Trusting relationships</a:t>
            </a:r>
          </a:p>
          <a:p>
            <a:pPr marL="0" marR="0" lvl="0" indent="0" algn="l" rtl="0">
              <a:lnSpc>
                <a:spcPct val="125000"/>
              </a:lnSpc>
              <a:spcBef>
                <a:spcPts val="700"/>
              </a:spcBef>
              <a:spcAft>
                <a:spcPts val="0"/>
              </a:spcAft>
              <a:buClr>
                <a:schemeClr val="dk1"/>
              </a:buClr>
              <a:buSzPct val="25000"/>
              <a:buFont typeface="Arial"/>
              <a:buNone/>
            </a:pPr>
            <a:r>
              <a:rPr lang="en-US" sz="2400" b="0" i="0" u="none" strike="noStrike" cap="none" dirty="0">
                <a:solidFill>
                  <a:srgbClr val="000000"/>
                </a:solidFill>
                <a:latin typeface="Arial"/>
                <a:ea typeface="Arial"/>
                <a:cs typeface="Arial"/>
                <a:sym typeface="Arial"/>
              </a:rPr>
              <a:t>•</a:t>
            </a:r>
            <a:r>
              <a:rPr lang="en-US" sz="2400" b="0" i="0" u="none" strike="noStrike" cap="none" dirty="0">
                <a:solidFill>
                  <a:srgbClr val="000000"/>
                </a:solidFill>
                <a:latin typeface="Calibri"/>
                <a:ea typeface="Calibri"/>
                <a:cs typeface="Calibri"/>
                <a:sym typeface="Calibri"/>
              </a:rPr>
              <a:t>C</a:t>
            </a:r>
            <a:r>
              <a:rPr lang="en-US" sz="2400" b="0" i="0" u="none" strike="noStrike" cap="none" dirty="0">
                <a:solidFill>
                  <a:srgbClr val="303030"/>
                </a:solidFill>
                <a:latin typeface="Calibri"/>
                <a:ea typeface="Calibri"/>
                <a:cs typeface="Calibri"/>
                <a:sym typeface="Calibri"/>
              </a:rPr>
              <a:t>ommunication, communication, communication!</a:t>
            </a:r>
          </a:p>
        </p:txBody>
      </p:sp>
      <p:pic>
        <p:nvPicPr>
          <p:cNvPr id="17410" name="Picture 2" descr="Young deaf-blind girl standing in front of a home fireplace holding onto a toy shopping cart full of play groceries and two baby dolls in the cart se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981200"/>
            <a:ext cx="274955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Considerations for Learners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with Deaf-Blindness</a:t>
            </a:r>
          </a:p>
        </p:txBody>
      </p:sp>
      <p:sp>
        <p:nvSpPr>
          <p:cNvPr id="240" name="Shape 24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a:t>
            </a:r>
            <a:r>
              <a:rPr lang="en-US" sz="2800" b="0" i="0" u="none" strike="noStrike" cap="none" dirty="0">
                <a:solidFill>
                  <a:srgbClr val="FF0000"/>
                </a:solidFill>
                <a:latin typeface="Calibri"/>
                <a:ea typeface="Calibri"/>
                <a:cs typeface="Calibri"/>
                <a:sym typeface="Calibri"/>
              </a:rPr>
              <a:t>Anticipation</a:t>
            </a:r>
            <a:r>
              <a:rPr lang="en-US" sz="2800" b="0" i="0" u="none" strike="noStrike" cap="none" dirty="0">
                <a:solidFill>
                  <a:srgbClr val="000000"/>
                </a:solidFill>
                <a:latin typeface="Calibri"/>
                <a:ea typeface="Calibri"/>
                <a:cs typeface="Calibri"/>
                <a:sym typeface="Calibri"/>
              </a:rPr>
              <a:t> – what is going to happen to me, where am I going, who is with me</a:t>
            </a:r>
          </a:p>
          <a:p>
            <a:pPr marL="0" marR="0" lvl="0" indent="0" algn="l" rtl="0">
              <a:lnSpc>
                <a:spcPct val="115000"/>
              </a:lnSpc>
              <a:spcBef>
                <a:spcPts val="7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a:t>
            </a:r>
            <a:r>
              <a:rPr lang="en-US" sz="2800" b="0" i="0" u="none" strike="noStrike" cap="none" dirty="0">
                <a:solidFill>
                  <a:srgbClr val="FF0000"/>
                </a:solidFill>
                <a:latin typeface="Calibri"/>
                <a:ea typeface="Calibri"/>
                <a:cs typeface="Calibri"/>
                <a:sym typeface="Calibri"/>
              </a:rPr>
              <a:t>Motivation</a:t>
            </a:r>
            <a:r>
              <a:rPr lang="en-US" sz="2800" b="0" i="0" u="none" strike="noStrike" cap="none" dirty="0">
                <a:solidFill>
                  <a:srgbClr val="000000"/>
                </a:solidFill>
                <a:latin typeface="Calibri"/>
                <a:ea typeface="Calibri"/>
                <a:cs typeface="Calibri"/>
                <a:sym typeface="Calibri"/>
              </a:rPr>
              <a:t>- isolation and withdrawal, lack of exploration, interest in environment and people</a:t>
            </a:r>
          </a:p>
          <a:p>
            <a:pPr marL="0" marR="0" lvl="0" indent="0" algn="l" rtl="0">
              <a:lnSpc>
                <a:spcPct val="115000"/>
              </a:lnSpc>
              <a:spcBef>
                <a:spcPts val="7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a:t>
            </a:r>
            <a:r>
              <a:rPr lang="en-US" sz="2800" b="0" i="0" u="none" strike="noStrike" cap="none" dirty="0">
                <a:solidFill>
                  <a:srgbClr val="FF0000"/>
                </a:solidFill>
                <a:latin typeface="Calibri"/>
                <a:ea typeface="Calibri"/>
                <a:cs typeface="Calibri"/>
                <a:sym typeface="Calibri"/>
              </a:rPr>
              <a:t>Communication</a:t>
            </a:r>
            <a:r>
              <a:rPr lang="en-US" sz="2800" b="0" i="0" u="none" strike="noStrike" cap="none" dirty="0">
                <a:solidFill>
                  <a:srgbClr val="000000"/>
                </a:solidFill>
                <a:latin typeface="Calibri"/>
                <a:ea typeface="Calibri"/>
                <a:cs typeface="Calibri"/>
                <a:sym typeface="Calibri"/>
              </a:rPr>
              <a:t> -  language development, turn taking, interaction, socialization</a:t>
            </a:r>
          </a:p>
          <a:p>
            <a:pPr marL="0" marR="0" lvl="0" indent="0" algn="l" rtl="0">
              <a:lnSpc>
                <a:spcPct val="115000"/>
              </a:lnSpc>
              <a:spcBef>
                <a:spcPts val="700"/>
              </a:spcBef>
              <a:spcAft>
                <a:spcPts val="0"/>
              </a:spcAft>
              <a:buClr>
                <a:schemeClr val="dk1"/>
              </a:buClr>
              <a:buSzPct val="25000"/>
              <a:buFont typeface="Arial"/>
              <a:buNone/>
            </a:pPr>
            <a:r>
              <a:rPr lang="en-US" sz="2800" b="0" i="0" u="none" strike="noStrike" cap="none" dirty="0">
                <a:solidFill>
                  <a:srgbClr val="000000"/>
                </a:solidFill>
                <a:latin typeface="Arial"/>
                <a:ea typeface="Arial"/>
                <a:cs typeface="Arial"/>
                <a:sym typeface="Arial"/>
              </a:rPr>
              <a:t>•</a:t>
            </a:r>
            <a:r>
              <a:rPr lang="en-US" sz="2800" b="0" i="0" u="none" strike="noStrike" cap="none" dirty="0">
                <a:solidFill>
                  <a:srgbClr val="FF0000"/>
                </a:solidFill>
                <a:latin typeface="Calibri"/>
                <a:ea typeface="Calibri"/>
                <a:cs typeface="Calibri"/>
                <a:sym typeface="Calibri"/>
              </a:rPr>
              <a:t>Confirmation</a:t>
            </a:r>
            <a:r>
              <a:rPr lang="en-US" sz="2800" b="0" i="0" u="none" strike="noStrike" cap="none" dirty="0">
                <a:solidFill>
                  <a:srgbClr val="000000"/>
                </a:solidFill>
                <a:latin typeface="Calibri"/>
                <a:ea typeface="Calibri"/>
                <a:cs typeface="Calibri"/>
                <a:sym typeface="Calibri"/>
              </a:rPr>
              <a:t> – this is how things work, when I do this, this thing happens,  this thing does this action, this facial expression or tone of voice means this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Simulation 20/20 to 20/400</a:t>
            </a:r>
          </a:p>
        </p:txBody>
      </p:sp>
      <p:sp>
        <p:nvSpPr>
          <p:cNvPr id="3" name="Text Placeholder 1"/>
          <p:cNvSpPr>
            <a:spLocks noGrp="1"/>
          </p:cNvSpPr>
          <p:nvPr>
            <p:ph type="body" idx="2"/>
          </p:nvPr>
        </p:nvSpPr>
        <p:spPr>
          <a:xfrm>
            <a:off x="2514600" y="1905000"/>
            <a:ext cx="3886200" cy="2819400"/>
          </a:xfrm>
        </p:spPr>
        <p:txBody>
          <a:bodyPr/>
          <a:lstStyle/>
          <a:p>
            <a:pPr indent="0">
              <a:buNone/>
            </a:pPr>
            <a:r>
              <a:rPr lang="en-US" sz="2400" dirty="0"/>
              <a:t>Simulation image scene at lake edge with mother and daughter with dog. There are geese along the bank. The simulation shows vision changing from 20/20 to 20/200 to 20/400 </a:t>
            </a:r>
          </a:p>
        </p:txBody>
      </p:sp>
      <p:pic>
        <p:nvPicPr>
          <p:cNvPr id="246" name="Shape 246" descr="20/20 vision"/>
          <p:cNvPicPr preferRelativeResize="0">
            <a:picLocks noGrp="1"/>
          </p:cNvPicPr>
          <p:nvPr>
            <p:ph type="body" idx="1"/>
          </p:nvPr>
        </p:nvPicPr>
        <p:blipFill rotWithShape="1">
          <a:blip r:embed="rId3">
            <a:alphaModFix/>
          </a:blip>
          <a:stretch/>
        </p:blipFill>
        <p:spPr>
          <a:xfrm>
            <a:off x="762000" y="685800"/>
            <a:ext cx="7620000" cy="5348010"/>
          </a:xfrm>
          <a:prstGeom prst="rect">
            <a:avLst/>
          </a:prstGeom>
          <a:noFill/>
          <a:ln>
            <a:noFill/>
          </a:ln>
        </p:spPr>
      </p:pic>
      <p:pic>
        <p:nvPicPr>
          <p:cNvPr id="248" name="Shape 248" descr="20/200 vision"/>
          <p:cNvPicPr preferRelativeResize="0"/>
          <p:nvPr/>
        </p:nvPicPr>
        <p:blipFill rotWithShape="1">
          <a:blip r:embed="rId4">
            <a:alphaModFix/>
          </a:blip>
          <a:srcRect/>
          <a:stretch/>
        </p:blipFill>
        <p:spPr>
          <a:xfrm>
            <a:off x="762000" y="704854"/>
            <a:ext cx="7590197" cy="5328956"/>
          </a:xfrm>
          <a:prstGeom prst="rect">
            <a:avLst/>
          </a:prstGeom>
          <a:noFill/>
          <a:ln>
            <a:noFill/>
          </a:ln>
        </p:spPr>
      </p:pic>
      <p:pic>
        <p:nvPicPr>
          <p:cNvPr id="249" name="Shape 249" descr="20/400 vision"/>
          <p:cNvPicPr preferRelativeResize="0"/>
          <p:nvPr/>
        </p:nvPicPr>
        <p:blipFill rotWithShape="1">
          <a:blip r:embed="rId5">
            <a:alphaModFix/>
          </a:blip>
          <a:srcRect/>
          <a:stretch/>
        </p:blipFill>
        <p:spPr>
          <a:xfrm>
            <a:off x="746051" y="846788"/>
            <a:ext cx="7606146" cy="5325412"/>
          </a:xfrm>
          <a:prstGeom prst="rect">
            <a:avLst/>
          </a:prstGeom>
          <a:noFill/>
          <a:ln>
            <a:noFill/>
          </a:ln>
        </p:spPr>
      </p:pic>
      <p:pic>
        <p:nvPicPr>
          <p:cNvPr id="247" name="Shape 247" descr="Simulation Activity. From 20/20 to 20/400 using the animation in slideshow.&#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02467" y="6033810"/>
            <a:ext cx="609599" cy="609599"/>
          </a:xfrm>
          <a:prstGeom prst="rect">
            <a:avLst/>
          </a:prstGeom>
          <a:noFill/>
          <a:ln>
            <a:noFill/>
          </a:ln>
        </p:spPr>
      </p:pic>
    </p:spTree>
    <p:extLst>
      <p:ext uri="{BB962C8B-B14F-4D97-AF65-F5344CB8AC3E}">
        <p14:creationId xmlns:p14="http://schemas.microsoft.com/office/powerpoint/2010/main" val="446980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Questions for Section</a:t>
            </a:r>
            <a:r>
              <a:rPr lang="en-US" baseline="0" dirty="0"/>
              <a:t> One</a:t>
            </a:r>
            <a:endParaRPr lang="en-US" dirty="0"/>
          </a:p>
        </p:txBody>
      </p:sp>
      <p:pic>
        <p:nvPicPr>
          <p:cNvPr id="7" name="Picture 6" descr="Questions?"/>
          <p:cNvPicPr>
            <a:picLocks noChangeAspect="1"/>
          </p:cNvPicPr>
          <p:nvPr/>
        </p:nvPicPr>
        <p:blipFill>
          <a:blip r:embed="rId2"/>
          <a:stretch>
            <a:fillRect/>
          </a:stretch>
        </p:blipFill>
        <p:spPr>
          <a:xfrm>
            <a:off x="1219200" y="1143000"/>
            <a:ext cx="6781800" cy="4572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Implications for Intervention</a:t>
            </a:r>
          </a:p>
        </p:txBody>
      </p:sp>
      <p:sp>
        <p:nvSpPr>
          <p:cNvPr id="255" name="Shape 255"/>
          <p:cNvSpPr txBox="1">
            <a:spLocks noGrp="1"/>
          </p:cNvSpPr>
          <p:nvPr>
            <p:ph type="body" idx="1"/>
          </p:nvPr>
        </p:nvSpPr>
        <p:spPr>
          <a:xfrm>
            <a:off x="381000" y="1699175"/>
            <a:ext cx="8110500" cy="4190999"/>
          </a:xfrm>
          <a:prstGeom prst="rect">
            <a:avLst/>
          </a:prstGeom>
          <a:noFill/>
          <a:ln>
            <a:noFill/>
          </a:ln>
        </p:spPr>
        <p:txBody>
          <a:bodyPr lIns="91425" tIns="45700" rIns="91425" bIns="45700" anchor="t" anchorCtr="0">
            <a:noAutofit/>
          </a:bodyPr>
          <a:lstStyle/>
          <a:p>
            <a:pPr marL="457200" indent="-457200">
              <a:spcBef>
                <a:spcPts val="0"/>
              </a:spcBef>
            </a:pPr>
            <a:r>
              <a:rPr lang="en-US" sz="3200" b="0" i="0" u="none" strike="noStrike" cap="none" dirty="0">
                <a:solidFill>
                  <a:schemeClr val="dk1"/>
                </a:solidFill>
                <a:latin typeface="Calibri"/>
                <a:ea typeface="Calibri"/>
                <a:cs typeface="Calibri"/>
                <a:sym typeface="Calibri"/>
              </a:rPr>
              <a:t>Environmental Considerations </a:t>
            </a:r>
          </a:p>
          <a:p>
            <a:pPr marL="457200" indent="-457200">
              <a:spcBef>
                <a:spcPts val="0"/>
              </a:spcBef>
            </a:pPr>
            <a:r>
              <a:rPr lang="en-US" sz="3200" b="0" i="0" u="none" strike="noStrike" cap="none" dirty="0">
                <a:solidFill>
                  <a:schemeClr val="dk1"/>
                </a:solidFill>
                <a:latin typeface="Calibri"/>
                <a:ea typeface="Calibri"/>
                <a:cs typeface="Calibri"/>
                <a:sym typeface="Calibri"/>
              </a:rPr>
              <a:t>Touch</a:t>
            </a:r>
          </a:p>
          <a:p>
            <a:pPr marL="457200" indent="-457200"/>
            <a:r>
              <a:rPr lang="en-US" sz="3200" b="0" i="0" u="none" strike="noStrike" cap="none" dirty="0">
                <a:solidFill>
                  <a:schemeClr val="dk1"/>
                </a:solidFill>
                <a:latin typeface="Calibri"/>
                <a:ea typeface="Calibri"/>
                <a:cs typeface="Calibri"/>
                <a:sym typeface="Calibri"/>
              </a:rPr>
              <a:t>Communication</a:t>
            </a:r>
          </a:p>
          <a:p>
            <a:pPr marL="457200" indent="-457200"/>
            <a:r>
              <a:rPr lang="en-US" sz="3200" b="0" i="0" u="none" strike="noStrike" cap="none" dirty="0">
                <a:solidFill>
                  <a:schemeClr val="dk1"/>
                </a:solidFill>
                <a:latin typeface="Calibri"/>
                <a:ea typeface="Calibri"/>
                <a:cs typeface="Calibri"/>
                <a:sym typeface="Calibri"/>
              </a:rPr>
              <a:t>Social/Emotional</a:t>
            </a:r>
          </a:p>
          <a:p>
            <a:pPr marL="457200" indent="-457200"/>
            <a:r>
              <a:rPr lang="en-US" sz="3200" b="0" i="0" u="none" strike="noStrike" cap="none" dirty="0">
                <a:solidFill>
                  <a:schemeClr val="dk1"/>
                </a:solidFill>
                <a:latin typeface="Calibri"/>
                <a:ea typeface="Calibri"/>
                <a:cs typeface="Calibri"/>
                <a:sym typeface="Calibri"/>
              </a:rPr>
              <a:t>Concept Development</a:t>
            </a:r>
          </a:p>
        </p:txBody>
      </p:sp>
      <p:pic>
        <p:nvPicPr>
          <p:cNvPr id="2" name="Picture 1" descr="Infant in activity sea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794674"/>
            <a:ext cx="3251200" cy="2438400"/>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14400" y="533400"/>
            <a:ext cx="7772400" cy="948300"/>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Environmental Considerations</a:t>
            </a:r>
          </a:p>
        </p:txBody>
      </p:sp>
      <p:pic>
        <p:nvPicPr>
          <p:cNvPr id="262" name="Shape 262" descr="Young boy with hearing aids seated on living room floor with legs crossed. There are a few toys near him."/>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52600" y="1828800"/>
            <a:ext cx="5809124" cy="44068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What are Environmental Considerations?</a:t>
            </a:r>
          </a:p>
        </p:txBody>
      </p:sp>
      <p:sp>
        <p:nvSpPr>
          <p:cNvPr id="268" name="Shape 268"/>
          <p:cNvSpPr txBox="1">
            <a:spLocks noGrp="1"/>
          </p:cNvSpPr>
          <p:nvPr>
            <p:ph type="body" idx="1"/>
          </p:nvPr>
        </p:nvSpPr>
        <p:spPr>
          <a:xfrm>
            <a:off x="284887" y="1885375"/>
            <a:ext cx="8110500" cy="4419600"/>
          </a:xfrm>
          <a:prstGeom prst="rect">
            <a:avLst/>
          </a:prstGeom>
          <a:noFill/>
          <a:ln>
            <a:noFill/>
          </a:ln>
        </p:spPr>
        <p:txBody>
          <a:bodyPr lIns="91425" tIns="45700" rIns="91425" bIns="45700" anchor="t" anchorCtr="0">
            <a:noAutofit/>
          </a:bodyPr>
          <a:lstStyle/>
          <a:p>
            <a:pPr marL="457200" marR="0" lvl="0" indent="-444500" algn="l" rtl="0">
              <a:lnSpc>
                <a:spcPct val="100000"/>
              </a:lnSpc>
              <a:spcBef>
                <a:spcPts val="0"/>
              </a:spcBef>
              <a:spcAft>
                <a:spcPts val="0"/>
              </a:spcAft>
              <a:buClr>
                <a:schemeClr val="dk1"/>
              </a:buClr>
              <a:buSzPct val="100000"/>
              <a:buFont typeface="Arial"/>
              <a:buChar char="•"/>
            </a:pPr>
            <a:r>
              <a:rPr lang="en-US" sz="3000" b="0" i="0" u="sng" strike="noStrike" cap="none" dirty="0">
                <a:solidFill>
                  <a:schemeClr val="dk1"/>
                </a:solidFill>
                <a:latin typeface="Calibri"/>
                <a:ea typeface="Calibri"/>
                <a:cs typeface="Calibri"/>
                <a:sym typeface="Calibri"/>
              </a:rPr>
              <a:t>Visual</a:t>
            </a:r>
            <a:r>
              <a:rPr lang="en-US" sz="3000" b="0" i="0" u="none" strike="noStrike" cap="none" dirty="0">
                <a:solidFill>
                  <a:schemeClr val="dk1"/>
                </a:solidFill>
                <a:latin typeface="Calibri"/>
                <a:ea typeface="Calibri"/>
                <a:cs typeface="Calibri"/>
                <a:sym typeface="Calibri"/>
              </a:rPr>
              <a:t> (Contrast, Size, Lighting)</a:t>
            </a:r>
          </a:p>
          <a:p>
            <a:pPr marL="457200" marR="0" lvl="0" indent="-444500" algn="l" rtl="0">
              <a:lnSpc>
                <a:spcPct val="100000"/>
              </a:lnSpc>
              <a:spcBef>
                <a:spcPts val="400"/>
              </a:spcBef>
              <a:spcAft>
                <a:spcPts val="0"/>
              </a:spcAft>
              <a:buClr>
                <a:schemeClr val="dk1"/>
              </a:buClr>
              <a:buSzPct val="100000"/>
              <a:buFont typeface="Arial"/>
              <a:buChar char="•"/>
            </a:pPr>
            <a:r>
              <a:rPr lang="en-US" sz="3000" b="0" i="0" u="sng" strike="noStrike" cap="none" dirty="0">
                <a:solidFill>
                  <a:schemeClr val="dk1"/>
                </a:solidFill>
                <a:latin typeface="Calibri"/>
                <a:ea typeface="Calibri"/>
                <a:cs typeface="Calibri"/>
                <a:sym typeface="Calibri"/>
              </a:rPr>
              <a:t>Auditory</a:t>
            </a:r>
            <a:r>
              <a:rPr lang="en-US" sz="3000" b="0" i="0" u="none" strike="noStrike" cap="none" dirty="0">
                <a:solidFill>
                  <a:schemeClr val="dk1"/>
                </a:solidFill>
                <a:latin typeface="Calibri"/>
                <a:ea typeface="Calibri"/>
                <a:cs typeface="Calibri"/>
                <a:sym typeface="Calibri"/>
              </a:rPr>
              <a:t> (Background noise, Acoustics)</a:t>
            </a:r>
          </a:p>
          <a:p>
            <a:pPr marL="457200" marR="0" lvl="0" indent="-444500" algn="l" rtl="0">
              <a:lnSpc>
                <a:spcPct val="100000"/>
              </a:lnSpc>
              <a:spcBef>
                <a:spcPts val="400"/>
              </a:spcBef>
              <a:spcAft>
                <a:spcPts val="0"/>
              </a:spcAft>
              <a:buClr>
                <a:schemeClr val="dk1"/>
              </a:buClr>
              <a:buSzPct val="100000"/>
              <a:buFont typeface="Arial"/>
              <a:buChar char="•"/>
            </a:pPr>
            <a:r>
              <a:rPr lang="en-US" sz="3000" b="0" i="0" u="sng" strike="noStrike" cap="none" dirty="0">
                <a:solidFill>
                  <a:schemeClr val="dk1"/>
                </a:solidFill>
                <a:latin typeface="Calibri"/>
                <a:ea typeface="Calibri"/>
                <a:cs typeface="Calibri"/>
                <a:sym typeface="Calibri"/>
              </a:rPr>
              <a:t>Other Sensory Input</a:t>
            </a:r>
            <a:r>
              <a:rPr lang="en-US" sz="3000" b="0" i="0" u="none" strike="noStrike" cap="none" dirty="0">
                <a:solidFill>
                  <a:schemeClr val="dk1"/>
                </a:solidFill>
                <a:latin typeface="Calibri"/>
                <a:ea typeface="Calibri"/>
                <a:cs typeface="Calibri"/>
                <a:sym typeface="Calibri"/>
              </a:rPr>
              <a:t>- Tactile, Olfactory, Taste, Proprioceptive, Vestibular</a:t>
            </a:r>
          </a:p>
          <a:p>
            <a:pPr marL="457200" marR="0" lvl="0" indent="-444500" algn="l" rtl="0">
              <a:lnSpc>
                <a:spcPct val="100000"/>
              </a:lnSpc>
              <a:spcBef>
                <a:spcPts val="400"/>
              </a:spcBef>
              <a:spcAft>
                <a:spcPts val="0"/>
              </a:spcAft>
              <a:buClr>
                <a:schemeClr val="dk1"/>
              </a:buClr>
              <a:buSzPct val="100000"/>
              <a:buFont typeface="Arial"/>
              <a:buChar char="•"/>
            </a:pPr>
            <a:r>
              <a:rPr lang="en-US" sz="3000" u="sng" dirty="0"/>
              <a:t>P</a:t>
            </a:r>
            <a:r>
              <a:rPr lang="en-US" sz="3000" b="0" i="0" u="sng" strike="noStrike" cap="none" dirty="0">
                <a:solidFill>
                  <a:schemeClr val="dk1"/>
                </a:solidFill>
                <a:latin typeface="Calibri"/>
                <a:ea typeface="Calibri"/>
                <a:cs typeface="Calibri"/>
                <a:sym typeface="Calibri"/>
              </a:rPr>
              <a:t>hysical space</a:t>
            </a:r>
            <a:r>
              <a:rPr lang="en-US" sz="3000" dirty="0"/>
              <a:t>- is the arrangement meeting the needs of the child?</a:t>
            </a:r>
          </a:p>
          <a:p>
            <a:pPr marL="457200" marR="0" lvl="0" indent="-444500" algn="l" rtl="0">
              <a:lnSpc>
                <a:spcPct val="100000"/>
              </a:lnSpc>
              <a:spcBef>
                <a:spcPts val="400"/>
              </a:spcBef>
              <a:spcAft>
                <a:spcPts val="0"/>
              </a:spcAft>
              <a:buClr>
                <a:schemeClr val="dk1"/>
              </a:buClr>
              <a:buSzPct val="100000"/>
              <a:buFont typeface="Arial"/>
              <a:buChar char="•"/>
            </a:pPr>
            <a:r>
              <a:rPr lang="en-US" sz="3000" u="sng" dirty="0"/>
              <a:t>M</a:t>
            </a:r>
            <a:r>
              <a:rPr lang="en-US" sz="3000" b="0" i="0" u="sng" strike="noStrike" cap="none" dirty="0">
                <a:solidFill>
                  <a:schemeClr val="dk1"/>
                </a:solidFill>
                <a:latin typeface="Calibri"/>
                <a:ea typeface="Calibri"/>
                <a:cs typeface="Calibri"/>
                <a:sym typeface="Calibri"/>
              </a:rPr>
              <a:t>aximize the child’s use of residual vision and/or hearing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Resources for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Environmental Considerations</a:t>
            </a:r>
          </a:p>
        </p:txBody>
      </p:sp>
      <p:sp>
        <p:nvSpPr>
          <p:cNvPr id="274" name="Shape 274"/>
          <p:cNvSpPr txBox="1">
            <a:spLocks noGrp="1"/>
          </p:cNvSpPr>
          <p:nvPr>
            <p:ph type="body" idx="1"/>
          </p:nvPr>
        </p:nvSpPr>
        <p:spPr>
          <a:xfrm>
            <a:off x="609600" y="1600200"/>
            <a:ext cx="8110537" cy="4572000"/>
          </a:xfrm>
          <a:prstGeom prst="rect">
            <a:avLst/>
          </a:prstGeom>
          <a:noFill/>
          <a:ln>
            <a:noFill/>
          </a:ln>
        </p:spPr>
        <p:txBody>
          <a:bodyPr lIns="91425" tIns="45700" rIns="91425" bIns="45700" anchor="t" anchorCtr="0">
            <a:noAutofit/>
          </a:bodyPr>
          <a:lstStyle/>
          <a:p>
            <a:pPr lvl="1" indent="-349250">
              <a:spcBef>
                <a:spcPts val="480"/>
              </a:spcBef>
              <a:buSzPct val="25000"/>
              <a:buNone/>
            </a:pPr>
            <a:r>
              <a:rPr lang="en-US" sz="2400" u="sng" dirty="0">
                <a:solidFill>
                  <a:srgbClr val="0070C0"/>
                </a:solidFill>
                <a:hlinkClick r:id="rId3"/>
              </a:rPr>
              <a:t>Environmental Consideration Checklist by Dr. Mary Morse</a:t>
            </a:r>
            <a:endParaRPr lang="en-US" sz="2400" u="sng" dirty="0">
              <a:solidFill>
                <a:srgbClr val="0070C0"/>
              </a:solidFill>
            </a:endParaRPr>
          </a:p>
          <a:p>
            <a:pPr lvl="1" indent="-349250">
              <a:spcBef>
                <a:spcPts val="480"/>
              </a:spcBef>
              <a:buSzPct val="25000"/>
              <a:buNone/>
            </a:pPr>
            <a:endParaRPr lang="en-US" sz="2400" u="sng" dirty="0">
              <a:solidFill>
                <a:srgbClr val="0070C0"/>
              </a:solidFill>
            </a:endParaRPr>
          </a:p>
          <a:p>
            <a:pPr lvl="1" indent="-349250">
              <a:spcBef>
                <a:spcPts val="480"/>
              </a:spcBef>
              <a:buSzPct val="25000"/>
              <a:buNone/>
            </a:pPr>
            <a:r>
              <a:rPr lang="en-US" sz="2400" u="sng" dirty="0">
                <a:solidFill>
                  <a:schemeClr val="hlink"/>
                </a:solidFill>
                <a:hlinkClick r:id="rId4"/>
              </a:rPr>
              <a:t>Perkins Webcasts: Adapting Environments for Individuals with Vision Loss by Darrick Wright </a:t>
            </a:r>
            <a:endParaRPr lang="en-US" sz="2400" u="sng" dirty="0">
              <a:solidFill>
                <a:schemeClr val="hlink"/>
              </a:solidFill>
            </a:endParaRPr>
          </a:p>
          <a:p>
            <a:pPr lvl="1" indent="-349250">
              <a:spcBef>
                <a:spcPts val="480"/>
              </a:spcBef>
              <a:buSzPct val="25000"/>
              <a:buNone/>
            </a:pPr>
            <a:endParaRPr lang="en-US" sz="2400" u="sng" dirty="0">
              <a:solidFill>
                <a:schemeClr val="hlink"/>
              </a:solidFill>
              <a:hlinkClick r:id="rId5"/>
            </a:endParaRPr>
          </a:p>
          <a:p>
            <a:pPr lvl="1" indent="-349250">
              <a:spcBef>
                <a:spcPts val="480"/>
              </a:spcBef>
              <a:buSzPct val="25000"/>
              <a:buNone/>
            </a:pPr>
            <a:r>
              <a:rPr lang="en-US" sz="2400" u="sng" dirty="0">
                <a:solidFill>
                  <a:schemeClr val="hlink"/>
                </a:solidFill>
                <a:hlinkClick r:id="rId5"/>
              </a:rPr>
              <a:t>10 Issues to Always Consider When Intervening for Students with </a:t>
            </a:r>
            <a:r>
              <a:rPr lang="en-US" sz="2400" u="sng" dirty="0" err="1">
                <a:solidFill>
                  <a:schemeClr val="hlink"/>
                </a:solidFill>
                <a:hlinkClick r:id="rId5"/>
              </a:rPr>
              <a:t>Deafblindness</a:t>
            </a:r>
            <a:r>
              <a:rPr lang="en-US" sz="2400" u="sng" dirty="0">
                <a:solidFill>
                  <a:schemeClr val="hlink"/>
                </a:solidFill>
                <a:hlinkClick r:id="rId5"/>
              </a:rPr>
              <a:t> by David Wiley</a:t>
            </a:r>
            <a:endParaRPr lang="en-US" sz="2400" u="sng" dirty="0">
              <a:solidFill>
                <a:schemeClr val="hlink"/>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5" name="Title 1" hidden="1"/>
          <p:cNvSpPr>
            <a:spLocks noGrp="1"/>
          </p:cNvSpPr>
          <p:nvPr>
            <p:ph type="title"/>
          </p:nvPr>
        </p:nvSpPr>
        <p:spPr/>
        <p:txBody>
          <a:bodyPr/>
          <a:lstStyle/>
          <a:p>
            <a:r>
              <a:rPr lang="en-US" dirty="0"/>
              <a:t>Georgia Sensory Assistance Project</a:t>
            </a:r>
          </a:p>
        </p:txBody>
      </p:sp>
      <p:sp>
        <p:nvSpPr>
          <p:cNvPr id="4" name="Text Placeholder 1"/>
          <p:cNvSpPr>
            <a:spLocks noGrp="1"/>
          </p:cNvSpPr>
          <p:nvPr>
            <p:ph type="body" idx="2"/>
          </p:nvPr>
        </p:nvSpPr>
        <p:spPr>
          <a:xfrm>
            <a:off x="457200" y="1676400"/>
            <a:ext cx="8229598" cy="4648200"/>
          </a:xfrm>
        </p:spPr>
        <p:txBody>
          <a:bodyPr/>
          <a:lstStyle/>
          <a:p>
            <a:pPr marL="0" lvl="0" indent="0">
              <a:lnSpc>
                <a:spcPct val="115000"/>
              </a:lnSpc>
              <a:spcBef>
                <a:spcPts val="0"/>
              </a:spcBef>
              <a:buSzPct val="25000"/>
              <a:buNone/>
            </a:pPr>
            <a:r>
              <a:rPr lang="en-US" sz="2400" dirty="0"/>
              <a:t>The Georgia Sensory Assistance Project (GSAP) is funded through the US Department of Education, Office of Special Education Programs.  GSAP provides technical assistance to families, educators, and related service providers of children and youth with deaf-blindness- ages birth through 21 years. </a:t>
            </a:r>
          </a:p>
          <a:p>
            <a:pPr marL="0" lvl="0" indent="0">
              <a:lnSpc>
                <a:spcPct val="115000"/>
              </a:lnSpc>
              <a:spcBef>
                <a:spcPts val="0"/>
              </a:spcBef>
              <a:buSzPct val="25000"/>
              <a:buNone/>
            </a:pPr>
            <a:endParaRPr lang="en-US" sz="2400" dirty="0"/>
          </a:p>
          <a:p>
            <a:pPr marL="0" lvl="0" indent="0">
              <a:lnSpc>
                <a:spcPct val="115000"/>
              </a:lnSpc>
              <a:spcBef>
                <a:spcPts val="0"/>
              </a:spcBef>
              <a:buSzPct val="25000"/>
              <a:buNone/>
            </a:pPr>
            <a:r>
              <a:rPr lang="en-US" sz="2400" dirty="0"/>
              <a:t>Carol </a:t>
            </a:r>
            <a:r>
              <a:rPr lang="en-US" sz="2400" dirty="0" err="1"/>
              <a:t>Darrah</a:t>
            </a:r>
            <a:r>
              <a:rPr lang="en-US" sz="2400" dirty="0"/>
              <a:t> is the GSAP Early Childhood Coordinator, focusing her efforts on early identification and referral, supporting families and early intervention providers, and assisting with transition from early intervention to school services.</a:t>
            </a:r>
          </a:p>
        </p:txBody>
      </p:sp>
      <p:pic>
        <p:nvPicPr>
          <p:cNvPr id="3074" name="Picture 1" descr="Three panels. First panel says Georgia Sensory Assistance Project, next to the GSAP logo. Second panel is a photograph a child's hands in adult hands palms up holding a small plant. Third panel says Services to Children and Youth with Deaf-Blindn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290290"/>
            <a:ext cx="7543800" cy="129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852487" y="914400"/>
            <a:ext cx="7772400" cy="1362075"/>
          </a:xfrm>
          <a:prstGeom prst="rect">
            <a:avLst/>
          </a:prstGeom>
          <a:noFill/>
          <a:ln>
            <a:noFill/>
          </a:ln>
        </p:spPr>
        <p:txBody>
          <a:bodyPr lIns="91425" tIns="91425" rIns="91425" bIns="91425" anchor="t" anchorCtr="0">
            <a:noAutofit/>
          </a:bodyPr>
          <a:lstStyle/>
          <a:p>
            <a:pPr marL="2743200" marR="0" lvl="0" indent="457200" algn="l"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Touch</a:t>
            </a:r>
          </a:p>
        </p:txBody>
      </p:sp>
      <p:pic>
        <p:nvPicPr>
          <p:cNvPr id="280" name="Shape 280" descr="A young deaf-blind girl sits on the floor and claps her hands in front of a mirro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47850" y="2460812"/>
            <a:ext cx="5781675" cy="355002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Interactions with Touch</a:t>
            </a:r>
          </a:p>
        </p:txBody>
      </p:sp>
      <p:sp>
        <p:nvSpPr>
          <p:cNvPr id="286" name="Shape 286"/>
          <p:cNvSpPr txBox="1">
            <a:spLocks noGrp="1"/>
          </p:cNvSpPr>
          <p:nvPr>
            <p:ph type="body" idx="1"/>
          </p:nvPr>
        </p:nvSpPr>
        <p:spPr>
          <a:xfrm>
            <a:off x="4179574" y="1764525"/>
            <a:ext cx="4833900" cy="4800600"/>
          </a:xfrm>
          <a:prstGeom prst="rect">
            <a:avLst/>
          </a:prstGeom>
          <a:noFill/>
          <a:ln>
            <a:noFill/>
          </a:ln>
        </p:spPr>
        <p:txBody>
          <a:bodyPr lIns="91425" tIns="45700" rIns="91425" bIns="45700" anchor="t" anchorCtr="0">
            <a:noAutofit/>
          </a:bodyPr>
          <a:lstStyle/>
          <a:p>
            <a:pPr marL="342900" marR="0" lvl="0" indent="-30480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All human beings require tactile input</a:t>
            </a:r>
          </a:p>
          <a:p>
            <a:pPr marL="342900" marR="0" lvl="0" indent="-304800" algn="l" rtl="0">
              <a:lnSpc>
                <a:spcPct val="100000"/>
              </a:lnSpc>
              <a:spcBef>
                <a:spcPts val="72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Research shows that positive “touches” are correlated with good physical and mental health</a:t>
            </a:r>
          </a:p>
          <a:p>
            <a:pPr marL="342900" marR="0" lvl="0" indent="-304800" algn="l" rtl="0">
              <a:lnSpc>
                <a:spcPct val="100000"/>
              </a:lnSpc>
              <a:spcBef>
                <a:spcPts val="72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Touch assists learners with deaf-blindness to come out into the world and engage with a partner</a:t>
            </a:r>
          </a:p>
        </p:txBody>
      </p:sp>
      <p:pic>
        <p:nvPicPr>
          <p:cNvPr id="287" name="Shape 287" descr="Two infants in car seats reach out and touch each others finger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53554" y="1962225"/>
            <a:ext cx="3077901" cy="4405196"/>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1" i="0" u="none" strike="noStrike" cap="none" dirty="0">
                <a:solidFill>
                  <a:schemeClr val="dk1"/>
                </a:solidFill>
                <a:latin typeface="Calibri"/>
                <a:ea typeface="Calibri"/>
                <a:cs typeface="Calibri"/>
                <a:sym typeface="Calibri"/>
              </a:rPr>
              <a:t>Assessment of the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Tactile Environment</a:t>
            </a:r>
          </a:p>
        </p:txBody>
      </p:sp>
      <p:sp>
        <p:nvSpPr>
          <p:cNvPr id="293" name="Shape 293"/>
          <p:cNvSpPr txBox="1">
            <a:spLocks noGrp="1"/>
          </p:cNvSpPr>
          <p:nvPr>
            <p:ph type="body" idx="1"/>
          </p:nvPr>
        </p:nvSpPr>
        <p:spPr>
          <a:xfrm>
            <a:off x="111525" y="1924625"/>
            <a:ext cx="6128400" cy="4724400"/>
          </a:xfrm>
          <a:prstGeom prst="rect">
            <a:avLst/>
          </a:prstGeom>
          <a:noFill/>
          <a:ln>
            <a:noFill/>
          </a:ln>
        </p:spPr>
        <p:txBody>
          <a:bodyPr lIns="91425" tIns="45700" rIns="91425" bIns="45700" anchor="t" anchorCtr="0">
            <a:noAutofit/>
          </a:bodyPr>
          <a:lstStyle/>
          <a:p>
            <a:pPr marL="514350" marR="0" lvl="0" indent="-50165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How / when does the learner have physical contact with others?  How does the learner respond to these physical interactions?</a:t>
            </a:r>
            <a:endParaRPr sz="3000" b="0" i="0" u="none" strike="noStrike" cap="none" dirty="0">
              <a:solidFill>
                <a:schemeClr val="dk1"/>
              </a:solidFill>
              <a:latin typeface="Calibri"/>
              <a:ea typeface="Calibri"/>
              <a:cs typeface="Calibri"/>
              <a:sym typeface="Calibri"/>
            </a:endParaRPr>
          </a:p>
          <a:p>
            <a:pPr marL="514350" marR="0" lvl="0" indent="-501650" algn="l" rtl="0">
              <a:lnSpc>
                <a:spcPct val="100000"/>
              </a:lnSpc>
              <a:spcBef>
                <a:spcPts val="64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How / when does the learner have an opportunity to touch, explore, handle, and use materials?</a:t>
            </a:r>
          </a:p>
        </p:txBody>
      </p:sp>
      <p:pic>
        <p:nvPicPr>
          <p:cNvPr id="294" name="Shape 294" descr="A mother holds her young son in her lap and gazes down upon him. He is looking up towards 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39925" y="2119225"/>
            <a:ext cx="2587699" cy="33848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Assessment of the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Tactile Environment (Cont.)</a:t>
            </a:r>
          </a:p>
        </p:txBody>
      </p:sp>
      <p:sp>
        <p:nvSpPr>
          <p:cNvPr id="300" name="Shape 300"/>
          <p:cNvSpPr txBox="1">
            <a:spLocks noGrp="1"/>
          </p:cNvSpPr>
          <p:nvPr>
            <p:ph type="body" idx="1"/>
          </p:nvPr>
        </p:nvSpPr>
        <p:spPr>
          <a:xfrm>
            <a:off x="3080700" y="1905000"/>
            <a:ext cx="5563199" cy="4724400"/>
          </a:xfrm>
          <a:prstGeom prst="rect">
            <a:avLst/>
          </a:prstGeom>
          <a:noFill/>
          <a:ln>
            <a:noFill/>
          </a:ln>
        </p:spPr>
        <p:txBody>
          <a:bodyPr lIns="91425" tIns="45700" rIns="91425" bIns="45700" anchor="t" anchorCtr="0">
            <a:noAutofit/>
          </a:bodyPr>
          <a:lstStyle/>
          <a:p>
            <a:pPr marL="514350" marR="0" lvl="0" indent="-50165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How is the environment arranged / organized to encourage tactile exploration and movement?</a:t>
            </a:r>
            <a:endParaRPr sz="3000" b="0" i="0" u="none" strike="noStrike" cap="none" dirty="0">
              <a:solidFill>
                <a:schemeClr val="dk1"/>
              </a:solidFill>
              <a:latin typeface="Calibri"/>
              <a:ea typeface="Calibri"/>
              <a:cs typeface="Calibri"/>
              <a:sym typeface="Calibri"/>
            </a:endParaRPr>
          </a:p>
          <a:p>
            <a:pPr marL="514350" marR="0" lvl="0" indent="-501650" algn="l" rtl="0">
              <a:lnSpc>
                <a:spcPct val="100000"/>
              </a:lnSpc>
              <a:spcBef>
                <a:spcPts val="640"/>
              </a:spcBef>
              <a:spcAft>
                <a:spcPts val="0"/>
              </a:spcAft>
              <a:buClr>
                <a:schemeClr val="dk1"/>
              </a:buClr>
              <a:buSzPct val="100000"/>
              <a:buFont typeface="Arial"/>
              <a:buChar char="•"/>
            </a:pPr>
            <a:r>
              <a:rPr lang="en-US" sz="3000" b="0" i="0" u="none" strike="noStrike" cap="none" dirty="0">
                <a:solidFill>
                  <a:schemeClr val="dk1"/>
                </a:solidFill>
                <a:latin typeface="Calibri"/>
                <a:ea typeface="Calibri"/>
                <a:cs typeface="Calibri"/>
                <a:sym typeface="Calibri"/>
              </a:rPr>
              <a:t>What adaptations might better facilitate the learner’s exploration, handling, and manipulation of objects?</a:t>
            </a:r>
          </a:p>
          <a:p>
            <a:pPr marL="514350" marR="0" lvl="0" indent="-514350" algn="r" rtl="0">
              <a:lnSpc>
                <a:spcPct val="100000"/>
              </a:lnSpc>
              <a:spcBef>
                <a:spcPts val="400"/>
              </a:spcBef>
              <a:spcAft>
                <a:spcPts val="0"/>
              </a:spcAft>
              <a:buClr>
                <a:srgbClr val="8A2A2F"/>
              </a:buClr>
              <a:buSzPct val="25000"/>
              <a:buFont typeface="Arial"/>
              <a:buNone/>
            </a:pPr>
            <a:r>
              <a:rPr lang="en-US" sz="2000" b="0" i="0" u="none" strike="noStrike" cap="none" dirty="0">
                <a:solidFill>
                  <a:schemeClr val="dk1"/>
                </a:solidFill>
                <a:latin typeface="Calibri"/>
                <a:ea typeface="Calibri"/>
                <a:cs typeface="Calibri"/>
                <a:sym typeface="Calibri"/>
              </a:rPr>
              <a:t>(Chen &amp; Downing,  2006, pp. 55 &amp; 57)</a:t>
            </a:r>
          </a:p>
        </p:txBody>
      </p:sp>
      <p:pic>
        <p:nvPicPr>
          <p:cNvPr id="301" name="Shape 301" descr="A young boy laughs as he plays with a to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9227" y="2209800"/>
            <a:ext cx="2824173" cy="3458748"/>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What is a Touch Cue?</a:t>
            </a:r>
          </a:p>
        </p:txBody>
      </p:sp>
      <p:sp>
        <p:nvSpPr>
          <p:cNvPr id="307" name="Shape 307"/>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A TOUCH CUE consists of </a:t>
            </a:r>
          </a:p>
          <a:p>
            <a:pPr marL="342900" marR="0" lvl="0" indent="-342900" algn="ctr" rtl="0">
              <a:lnSpc>
                <a:spcPct val="100000"/>
              </a:lnSpc>
              <a:spcBef>
                <a:spcPts val="720"/>
              </a:spcBef>
              <a:spcAft>
                <a:spcPts val="0"/>
              </a:spcAft>
              <a:buClr>
                <a:schemeClr val="folHlink"/>
              </a:buClr>
              <a:buSzPct val="25000"/>
              <a:buFont typeface="Arial"/>
              <a:buNone/>
            </a:pPr>
            <a:r>
              <a:rPr lang="en-US" sz="3600" b="1" i="0" u="none" strike="noStrike" cap="none" dirty="0">
                <a:solidFill>
                  <a:schemeClr val="folHlink"/>
                </a:solidFill>
                <a:latin typeface="Calibri"/>
                <a:ea typeface="Calibri"/>
                <a:cs typeface="Calibri"/>
                <a:sym typeface="Calibri"/>
              </a:rPr>
              <a:t>tactile contact, </a:t>
            </a:r>
          </a:p>
          <a:p>
            <a:pPr marL="342900" marR="0" lvl="0" indent="-342900" algn="ctr" rtl="0">
              <a:lnSpc>
                <a:spcPct val="100000"/>
              </a:lnSpc>
              <a:spcBef>
                <a:spcPts val="720"/>
              </a:spcBef>
              <a:spcAft>
                <a:spcPts val="0"/>
              </a:spcAft>
              <a:buClr>
                <a:schemeClr val="folHlink"/>
              </a:buClr>
              <a:buSzPct val="25000"/>
              <a:buFont typeface="Arial"/>
              <a:buNone/>
            </a:pPr>
            <a:r>
              <a:rPr lang="en-US" sz="3600" b="1" i="0" u="none" strike="noStrike" cap="none" dirty="0">
                <a:solidFill>
                  <a:schemeClr val="folHlink"/>
                </a:solidFill>
                <a:latin typeface="Calibri"/>
                <a:ea typeface="Calibri"/>
                <a:cs typeface="Calibri"/>
                <a:sym typeface="Calibri"/>
              </a:rPr>
              <a:t>made in a consistent manner</a:t>
            </a:r>
            <a:r>
              <a:rPr lang="en-US" sz="3600" b="1" i="0" u="none" strike="noStrike" cap="none" dirty="0">
                <a:solidFill>
                  <a:schemeClr val="dk1"/>
                </a:solidFill>
                <a:latin typeface="Calibri"/>
                <a:ea typeface="Calibri"/>
                <a:cs typeface="Calibri"/>
                <a:sym typeface="Calibri"/>
              </a:rPr>
              <a:t> </a:t>
            </a:r>
          </a:p>
          <a:p>
            <a:pPr marL="342900" marR="0" lvl="0" indent="-342900" algn="ctr" rtl="0">
              <a:lnSpc>
                <a:spcPct val="100000"/>
              </a:lnSpc>
              <a:spcBef>
                <a:spcPts val="720"/>
              </a:spcBef>
              <a:spcAft>
                <a:spcPts val="0"/>
              </a:spcAft>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directly on the learner’s body, </a:t>
            </a:r>
          </a:p>
          <a:p>
            <a:pPr marL="342900" marR="0" lvl="0" indent="-342900" algn="ctr" rtl="0">
              <a:lnSpc>
                <a:spcPct val="100000"/>
              </a:lnSpc>
              <a:spcBef>
                <a:spcPts val="720"/>
              </a:spcBef>
              <a:spcAft>
                <a:spcPts val="0"/>
              </a:spcAft>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to communicate with her.</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Why use Touch Cues?</a:t>
            </a:r>
          </a:p>
        </p:txBody>
      </p:sp>
      <p:sp>
        <p:nvSpPr>
          <p:cNvPr id="313" name="Shape 313"/>
          <p:cNvSpPr txBox="1">
            <a:spLocks noGrp="1"/>
          </p:cNvSpPr>
          <p:nvPr>
            <p:ph type="body" idx="1"/>
          </p:nvPr>
        </p:nvSpPr>
        <p:spPr>
          <a:xfrm>
            <a:off x="457200" y="1905000"/>
            <a:ext cx="4988100" cy="419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The PURPOSE</a:t>
            </a:r>
            <a:r>
              <a:rPr lang="en-US" sz="3000" b="0" i="0" u="none" strike="noStrike" cap="none" dirty="0">
                <a:solidFill>
                  <a:schemeClr val="folHlink"/>
                </a:solidFill>
                <a:latin typeface="Calibri"/>
                <a:ea typeface="Calibri"/>
                <a:cs typeface="Calibri"/>
                <a:sym typeface="Calibri"/>
              </a:rPr>
              <a:t> </a:t>
            </a:r>
            <a:r>
              <a:rPr lang="en-US" sz="3000" b="0" i="0" u="none" strike="noStrike" cap="none" dirty="0">
                <a:solidFill>
                  <a:schemeClr val="dk1"/>
                </a:solidFill>
                <a:latin typeface="Calibri"/>
                <a:ea typeface="Calibri"/>
                <a:cs typeface="Calibri"/>
                <a:sym typeface="Calibri"/>
              </a:rPr>
              <a:t>of a touch cue is to </a:t>
            </a:r>
            <a:r>
              <a:rPr lang="en-US" sz="3000" b="0" i="0" u="none" strike="noStrike" cap="none" dirty="0">
                <a:solidFill>
                  <a:schemeClr val="folHlink"/>
                </a:solidFill>
                <a:latin typeface="Calibri"/>
                <a:ea typeface="Calibri"/>
                <a:cs typeface="Calibri"/>
                <a:sym typeface="Calibri"/>
              </a:rPr>
              <a:t>communicate</a:t>
            </a:r>
            <a:r>
              <a:rPr lang="en-US" sz="3000" b="0" i="0" u="none" strike="noStrike" cap="none" dirty="0">
                <a:solidFill>
                  <a:schemeClr val="dk1"/>
                </a:solidFill>
                <a:latin typeface="Calibri"/>
                <a:ea typeface="Calibri"/>
                <a:cs typeface="Calibri"/>
                <a:sym typeface="Calibri"/>
              </a:rPr>
              <a:t> who is there and what’s going to happen.  </a:t>
            </a:r>
          </a:p>
          <a:p>
            <a:pPr marL="0" marR="0" lvl="0" indent="0" algn="l" rtl="0">
              <a:lnSpc>
                <a:spcPct val="100000"/>
              </a:lnSpc>
              <a:spcBef>
                <a:spcPts val="0"/>
              </a:spcBef>
              <a:spcAft>
                <a:spcPts val="0"/>
              </a:spcAft>
              <a:buClr>
                <a:schemeClr val="dk1"/>
              </a:buClr>
              <a:buSzPct val="25000"/>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May reduce a learner’s startle or challenging behaviors, by helping her anticipate what is going to occur.</a:t>
            </a:r>
          </a:p>
        </p:txBody>
      </p:sp>
      <p:pic>
        <p:nvPicPr>
          <p:cNvPr id="314" name="Shape 314" descr="A young girl is seated on the floor. An adult hand is reaching toward her left cheek with the middle finger gently touching her chee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76675" y="1746400"/>
            <a:ext cx="3110123" cy="399325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Examples of Touch Cues</a:t>
            </a:r>
          </a:p>
        </p:txBody>
      </p:sp>
      <p:sp>
        <p:nvSpPr>
          <p:cNvPr id="320" name="Shape 320"/>
          <p:cNvSpPr txBox="1">
            <a:spLocks noGrp="1"/>
          </p:cNvSpPr>
          <p:nvPr>
            <p:ph type="body" idx="1"/>
          </p:nvPr>
        </p:nvSpPr>
        <p:spPr>
          <a:xfrm>
            <a:off x="609600" y="1371600"/>
            <a:ext cx="8110537"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Tapping the child’s bottom (in supine)- “I’m going to lift your hips” (for diaper)</a:t>
            </a:r>
          </a:p>
          <a:p>
            <a:pPr marL="342900" marR="0" lvl="0" indent="-342900" algn="l" rtl="0">
              <a:lnSpc>
                <a:spcPct val="9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Gently pulling up on the child’s upper arms - “Get ready to stand up.”</a:t>
            </a:r>
          </a:p>
          <a:p>
            <a:pPr marL="342900" marR="0" lvl="0" indent="-342900" algn="l" rtl="0">
              <a:lnSpc>
                <a:spcPct val="9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Touching the child’s left elbow - “This is the way I say ‘HI,’ so you know who I am.”</a:t>
            </a:r>
          </a:p>
          <a:p>
            <a:pPr marL="342900" marR="0" lvl="0" indent="-342900" algn="l" rtl="0">
              <a:lnSpc>
                <a:spcPct val="9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Touching the child’s ear- “Time to put your hearing aids 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Trebuchet MS"/>
                <a:ea typeface="Trebuchet MS"/>
                <a:cs typeface="Trebuchet MS"/>
                <a:sym typeface="Trebuchet MS"/>
              </a:rPr>
              <a:t> </a:t>
            </a:r>
            <a:r>
              <a:rPr lang="en-US" sz="4400" b="1" i="0" u="none" strike="noStrike" cap="none" dirty="0">
                <a:solidFill>
                  <a:schemeClr val="dk1"/>
                </a:solidFill>
                <a:sym typeface="Calibri"/>
              </a:rPr>
              <a:t>Resources for Touch Cues</a:t>
            </a:r>
          </a:p>
        </p:txBody>
      </p:sp>
      <p:sp>
        <p:nvSpPr>
          <p:cNvPr id="326" name="Shape 326"/>
          <p:cNvSpPr txBox="1">
            <a:spLocks noGrp="1"/>
          </p:cNvSpPr>
          <p:nvPr>
            <p:ph type="body" idx="1"/>
          </p:nvPr>
        </p:nvSpPr>
        <p:spPr>
          <a:xfrm>
            <a:off x="685800" y="1752600"/>
            <a:ext cx="7850187" cy="388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sng" strike="noStrike" cap="none" dirty="0">
                <a:solidFill>
                  <a:schemeClr val="hlink"/>
                </a:solidFill>
                <a:latin typeface="Calibri"/>
                <a:ea typeface="Calibri"/>
                <a:cs typeface="Calibri"/>
                <a:sym typeface="Calibri"/>
                <a:hlinkClick r:id="rId3"/>
              </a:rPr>
              <a:t>See Project SALUTE:  Successful Adaptations for Learning to Use Touch Effectively </a:t>
            </a:r>
            <a:endParaRPr lang="en-US" sz="2800" b="0" i="0" u="none" strike="noStrike" cap="none" dirty="0">
              <a:solidFill>
                <a:schemeClr val="dk1"/>
              </a:solidFill>
              <a:latin typeface="Calibri"/>
              <a:ea typeface="Calibri"/>
              <a:cs typeface="Calibri"/>
              <a:sym typeface="Calibri"/>
            </a:endParaRPr>
          </a:p>
          <a:p>
            <a:pPr marL="57150" marR="0" lvl="0" indent="-6350" algn="l" rtl="0">
              <a:lnSpc>
                <a:spcPct val="100000"/>
              </a:lnSpc>
              <a:spcBef>
                <a:spcPts val="640"/>
              </a:spcBef>
              <a:spcAft>
                <a:spcPts val="0"/>
              </a:spcAft>
              <a:buClr>
                <a:schemeClr val="dk1"/>
              </a:buClr>
              <a:buSzPct val="25000"/>
              <a:buFont typeface="Arial"/>
              <a:buNone/>
            </a:pPr>
            <a:endParaRPr lang="en-US" sz="2800" dirty="0">
              <a:hlinkClick r:id="rId4"/>
            </a:endParaRPr>
          </a:p>
          <a:p>
            <a:pPr marL="57150" marR="0" lvl="0" indent="-6350" algn="l" rtl="0">
              <a:lnSpc>
                <a:spcPct val="100000"/>
              </a:lnSpc>
              <a:spcBef>
                <a:spcPts val="640"/>
              </a:spcBef>
              <a:spcAft>
                <a:spcPts val="0"/>
              </a:spcAft>
              <a:buClr>
                <a:schemeClr val="dk1"/>
              </a:buClr>
              <a:buSzPct val="25000"/>
              <a:buFont typeface="Arial"/>
              <a:buNone/>
            </a:pPr>
            <a:r>
              <a:rPr lang="en-US" sz="2800" b="0" i="0" u="sng" strike="noStrike" cap="none" dirty="0">
                <a:solidFill>
                  <a:schemeClr val="hlink"/>
                </a:solidFill>
                <a:sym typeface="Calibri"/>
                <a:hlinkClick r:id="rId4"/>
              </a:rPr>
              <a:t>California Deafblind Services Fact Sheet</a:t>
            </a:r>
            <a:endParaRPr lang="en-US" sz="2800" b="0" i="0" u="sng" strike="noStrike" cap="none" dirty="0">
              <a:solidFill>
                <a:schemeClr val="hlink"/>
              </a:solidFill>
              <a:latin typeface="Calibri"/>
              <a:ea typeface="Calibri"/>
              <a:cs typeface="Calibri"/>
              <a:sym typeface="Calibri"/>
              <a:hlinkClick r:id="rId4"/>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81000" y="457200"/>
            <a:ext cx="8348660" cy="1090612"/>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The Hands of a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Learner with Deaf-Blindness</a:t>
            </a:r>
          </a:p>
        </p:txBody>
      </p:sp>
      <p:sp>
        <p:nvSpPr>
          <p:cNvPr id="332" name="Shape 332"/>
          <p:cNvSpPr txBox="1">
            <a:spLocks noGrp="1"/>
          </p:cNvSpPr>
          <p:nvPr>
            <p:ph type="body" idx="1"/>
          </p:nvPr>
        </p:nvSpPr>
        <p:spPr>
          <a:xfrm>
            <a:off x="304800" y="2133600"/>
            <a:ext cx="8610599" cy="4419600"/>
          </a:xfrm>
          <a:prstGeom prst="rect">
            <a:avLst/>
          </a:prstGeom>
          <a:noFill/>
          <a:ln>
            <a:noFill/>
          </a:ln>
        </p:spPr>
        <p:txBody>
          <a:bodyPr lIns="91425" tIns="45700" rIns="91425" bIns="45700" anchor="t" anchorCtr="0">
            <a:noAutofit/>
          </a:bodyPr>
          <a:lstStyle/>
          <a:p>
            <a:pPr marL="609600" marR="0" lvl="0" indent="-60960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Trebuchet MS"/>
                <a:ea typeface="Trebuchet MS"/>
                <a:cs typeface="Trebuchet MS"/>
                <a:sym typeface="Trebuchet MS"/>
              </a:rPr>
              <a:t>Hands can be used as…</a:t>
            </a:r>
          </a:p>
          <a:p>
            <a:pPr marL="609600" marR="0" lvl="0" indent="-609600" algn="ctr" rtl="0">
              <a:lnSpc>
                <a:spcPct val="100000"/>
              </a:lnSpc>
              <a:spcBef>
                <a:spcPts val="720"/>
              </a:spcBef>
              <a:spcAft>
                <a:spcPts val="0"/>
              </a:spcAft>
              <a:buClr>
                <a:schemeClr val="folHlink"/>
              </a:buClr>
              <a:buSzPct val="25000"/>
              <a:buFont typeface="Arial"/>
              <a:buNone/>
            </a:pPr>
            <a:r>
              <a:rPr lang="en-US" sz="3600" b="0" i="0" u="none" strike="noStrike" cap="none" dirty="0">
                <a:solidFill>
                  <a:schemeClr val="folHlink"/>
                </a:solidFill>
                <a:latin typeface="Trebuchet MS"/>
                <a:ea typeface="Trebuchet MS"/>
                <a:cs typeface="Trebuchet MS"/>
                <a:sym typeface="Trebuchet MS"/>
              </a:rPr>
              <a:t>EYES</a:t>
            </a:r>
          </a:p>
          <a:p>
            <a:pPr marL="609600" marR="0" lvl="0" indent="-609600" algn="ctr" rtl="0">
              <a:lnSpc>
                <a:spcPct val="100000"/>
              </a:lnSpc>
              <a:spcBef>
                <a:spcPts val="720"/>
              </a:spcBef>
              <a:spcAft>
                <a:spcPts val="0"/>
              </a:spcAft>
              <a:buClr>
                <a:schemeClr val="folHlink"/>
              </a:buClr>
              <a:buSzPct val="25000"/>
              <a:buFont typeface="Arial"/>
              <a:buNone/>
            </a:pPr>
            <a:r>
              <a:rPr lang="en-US" sz="3600" b="0" i="0" u="none" strike="noStrike" cap="none" dirty="0">
                <a:solidFill>
                  <a:schemeClr val="folHlink"/>
                </a:solidFill>
                <a:latin typeface="Trebuchet MS"/>
                <a:ea typeface="Trebuchet MS"/>
                <a:cs typeface="Trebuchet MS"/>
                <a:sym typeface="Trebuchet MS"/>
              </a:rPr>
              <a:t>EARS</a:t>
            </a:r>
          </a:p>
          <a:p>
            <a:pPr marL="609600" marR="0" lvl="0" indent="-609600" algn="ctr" rtl="0">
              <a:lnSpc>
                <a:spcPct val="100000"/>
              </a:lnSpc>
              <a:spcBef>
                <a:spcPts val="720"/>
              </a:spcBef>
              <a:spcAft>
                <a:spcPts val="0"/>
              </a:spcAft>
              <a:buClr>
                <a:schemeClr val="folHlink"/>
              </a:buClr>
              <a:buSzPct val="25000"/>
              <a:buFont typeface="Arial"/>
              <a:buNone/>
            </a:pPr>
            <a:r>
              <a:rPr lang="en-US" sz="3600" b="0" i="0" u="none" strike="noStrike" cap="none" dirty="0">
                <a:solidFill>
                  <a:schemeClr val="folHlink"/>
                </a:solidFill>
                <a:latin typeface="Trebuchet MS"/>
                <a:ea typeface="Trebuchet MS"/>
                <a:cs typeface="Trebuchet MS"/>
                <a:sym typeface="Trebuchet MS"/>
              </a:rPr>
              <a:t>TOOLS</a:t>
            </a:r>
          </a:p>
          <a:p>
            <a:pPr marL="609600" marR="0" lvl="0" indent="-609600" algn="ctr" rtl="0">
              <a:lnSpc>
                <a:spcPct val="100000"/>
              </a:lnSpc>
              <a:spcBef>
                <a:spcPts val="720"/>
              </a:spcBef>
              <a:spcAft>
                <a:spcPts val="0"/>
              </a:spcAft>
              <a:buClr>
                <a:schemeClr val="folHlink"/>
              </a:buClr>
              <a:buSzPct val="25000"/>
              <a:buFont typeface="Arial"/>
              <a:buNone/>
            </a:pPr>
            <a:r>
              <a:rPr lang="en-US" sz="3600" b="0" i="0" u="none" strike="noStrike" cap="none" dirty="0">
                <a:solidFill>
                  <a:schemeClr val="folHlink"/>
                </a:solidFill>
                <a:latin typeface="Trebuchet MS"/>
                <a:ea typeface="Trebuchet MS"/>
                <a:cs typeface="Trebuchet MS"/>
                <a:sym typeface="Trebuchet MS"/>
              </a:rPr>
              <a:t>VOICE</a:t>
            </a:r>
          </a:p>
          <a:p>
            <a:pPr marL="609600" marR="0" lvl="0" indent="-609600" algn="ctr" rtl="0">
              <a:lnSpc>
                <a:spcPct val="100000"/>
              </a:lnSpc>
              <a:spcBef>
                <a:spcPts val="720"/>
              </a:spcBef>
              <a:spcAft>
                <a:spcPts val="0"/>
              </a:spcAft>
              <a:buClr>
                <a:schemeClr val="folHlink"/>
              </a:buClr>
              <a:buSzPct val="25000"/>
              <a:buFont typeface="Arial"/>
              <a:buNone/>
            </a:pPr>
            <a:r>
              <a:rPr lang="en-US" sz="3600" b="0" i="0" u="none" strike="noStrike" cap="none" dirty="0">
                <a:solidFill>
                  <a:schemeClr val="folHlink"/>
                </a:solidFill>
                <a:latin typeface="Trebuchet MS"/>
                <a:ea typeface="Trebuchet MS"/>
                <a:cs typeface="Trebuchet MS"/>
                <a:sym typeface="Trebuchet MS"/>
              </a:rPr>
              <a:t>STRESS RELIEVERS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Hand-under-Hand</a:t>
            </a:r>
          </a:p>
        </p:txBody>
      </p:sp>
      <p:pic>
        <p:nvPicPr>
          <p:cNvPr id="339" name="Shape 339" descr="A child and adult face each other. The adults hands are raised at chest height for the child. The child has her hands on top of the adul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9425" y="1502724"/>
            <a:ext cx="6683046" cy="44435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itle 1"/>
          <p:cNvSpPr>
            <a:spLocks noGrp="1"/>
          </p:cNvSpPr>
          <p:nvPr>
            <p:ph type="title"/>
          </p:nvPr>
        </p:nvSpPr>
        <p:spPr/>
        <p:txBody>
          <a:bodyPr/>
          <a:lstStyle/>
          <a:p>
            <a:r>
              <a:rPr lang="en-US" b="1" dirty="0"/>
              <a:t>Vermont Sensory Access Project: Vermont's Deafblind Project</a:t>
            </a:r>
            <a:endParaRPr lang="en-US" dirty="0"/>
          </a:p>
        </p:txBody>
      </p:sp>
      <p:sp>
        <p:nvSpPr>
          <p:cNvPr id="4" name="Text Placeholder 1"/>
          <p:cNvSpPr>
            <a:spLocks noGrp="1"/>
          </p:cNvSpPr>
          <p:nvPr>
            <p:ph type="body" idx="1"/>
          </p:nvPr>
        </p:nvSpPr>
        <p:spPr>
          <a:xfrm>
            <a:off x="457200" y="1600200"/>
            <a:ext cx="8153400" cy="3047999"/>
          </a:xfrm>
        </p:spPr>
        <p:txBody>
          <a:bodyPr/>
          <a:lstStyle/>
          <a:p>
            <a:pPr marL="457200" lvl="0" indent="-381000">
              <a:spcBef>
                <a:spcPts val="0"/>
              </a:spcBef>
              <a:buSzPct val="25000"/>
              <a:buNone/>
            </a:pPr>
            <a:r>
              <a:rPr lang="en-US" sz="2600" dirty="0"/>
              <a:t>As a state technical assistance project funded by the federal Department of Education, the Vermont Sensory Access Project (VSAP) works to improve the quality of life for children who are deaf-blind and their families.</a:t>
            </a:r>
          </a:p>
          <a:p>
            <a:pPr marL="457200" lvl="0" indent="-381000">
              <a:spcBef>
                <a:spcPts val="0"/>
              </a:spcBef>
              <a:buSzPct val="25000"/>
              <a:buNone/>
            </a:pPr>
            <a:r>
              <a:rPr lang="en-US" sz="2600" dirty="0"/>
              <a:t>Emma is Project Coordinator and has been focusing on Early Identification and Referral of Vermont children birth - three with combined vision and hearing loss.</a:t>
            </a:r>
          </a:p>
        </p:txBody>
      </p:sp>
      <p:pic>
        <p:nvPicPr>
          <p:cNvPr id="1026" name="Picture 1" descr="Four squares with text. Top left: Vermont Sensory Access Project. Top right: In collaboration with The Vermont I-Team. Bottom left: Center on Disability and Community Inclusion, Vermont's University Center for Excellence in Developmental Disabilities Research, Education and Service. Bottom right square: The University of Vermont, College of Education and Social Servi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4959" y="4645511"/>
            <a:ext cx="479266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What is Hand-under-Hand?</a:t>
            </a:r>
          </a:p>
        </p:txBody>
      </p:sp>
      <p:sp>
        <p:nvSpPr>
          <p:cNvPr id="346" name="Shape 346"/>
          <p:cNvSpPr txBox="1">
            <a:spLocks noGrp="1"/>
          </p:cNvSpPr>
          <p:nvPr>
            <p:ph type="body" idx="1"/>
          </p:nvPr>
        </p:nvSpPr>
        <p:spPr>
          <a:xfrm>
            <a:off x="457200" y="1600200"/>
            <a:ext cx="4038600" cy="2736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US" b="0" i="0" u="none" strike="noStrike" cap="none" dirty="0">
                <a:solidFill>
                  <a:schemeClr val="dk1"/>
                </a:solidFill>
                <a:latin typeface="Calibri"/>
                <a:ea typeface="Calibri"/>
                <a:cs typeface="Calibri"/>
                <a:sym typeface="Calibri"/>
              </a:rPr>
              <a:t>Hand-</a:t>
            </a:r>
            <a:r>
              <a:rPr lang="en-US" b="0" i="0" u="sng" strike="noStrike" cap="none" dirty="0">
                <a:solidFill>
                  <a:schemeClr val="dk1"/>
                </a:solidFill>
                <a:latin typeface="Calibri"/>
                <a:ea typeface="Calibri"/>
                <a:cs typeface="Calibri"/>
                <a:sym typeface="Calibri"/>
              </a:rPr>
              <a:t>over</a:t>
            </a:r>
            <a:r>
              <a:rPr lang="en-US" b="0" i="0" u="none" strike="noStrike" cap="none" dirty="0">
                <a:solidFill>
                  <a:schemeClr val="dk1"/>
                </a:solidFill>
                <a:latin typeface="Calibri"/>
                <a:ea typeface="Calibri"/>
                <a:cs typeface="Calibri"/>
                <a:sym typeface="Calibri"/>
              </a:rPr>
              <a:t>-Hand </a:t>
            </a:r>
          </a:p>
          <a:p>
            <a:pPr marL="0" marR="0" lvl="0" indent="0" algn="l" rtl="0">
              <a:lnSpc>
                <a:spcPct val="100000"/>
              </a:lnSpc>
              <a:spcBef>
                <a:spcPts val="0"/>
              </a:spcBef>
              <a:spcAft>
                <a:spcPts val="0"/>
              </a:spcAft>
              <a:buNone/>
            </a:pPr>
            <a:r>
              <a:rPr lang="en-US" b="0" i="0" u="none" strike="noStrike" cap="none" dirty="0">
                <a:solidFill>
                  <a:schemeClr val="dk1"/>
                </a:solidFill>
                <a:latin typeface="Calibri"/>
                <a:ea typeface="Calibri"/>
                <a:cs typeface="Calibri"/>
                <a:sym typeface="Calibri"/>
              </a:rPr>
              <a:t>is often used as a teaching strategy, but it is passive, aversive, and does not respect the learner’s preferences.</a:t>
            </a:r>
          </a:p>
        </p:txBody>
      </p:sp>
      <p:pic>
        <p:nvPicPr>
          <p:cNvPr id="348" name="Shape 348" descr="A young girl is unhappy as she sits in a restrictive seat and an adult has ahold of her han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0250" y="4336500"/>
            <a:ext cx="3103400" cy="2286499"/>
          </a:xfrm>
          <a:prstGeom prst="rect">
            <a:avLst/>
          </a:prstGeom>
          <a:noFill/>
          <a:ln>
            <a:noFill/>
          </a:ln>
        </p:spPr>
      </p:pic>
      <p:sp>
        <p:nvSpPr>
          <p:cNvPr id="347" name="Shape 347"/>
          <p:cNvSpPr txBox="1">
            <a:spLocks noGrp="1"/>
          </p:cNvSpPr>
          <p:nvPr>
            <p:ph type="body" idx="2"/>
          </p:nvPr>
        </p:nvSpPr>
        <p:spPr>
          <a:xfrm>
            <a:off x="4648200" y="1600200"/>
            <a:ext cx="4038600" cy="4526100"/>
          </a:xfrm>
          <a:prstGeom prst="rect">
            <a:avLst/>
          </a:prstGeom>
        </p:spPr>
        <p:txBody>
          <a:bodyPr lIns="91425" tIns="91425" rIns="91425" bIns="91425" anchor="t" anchorCtr="0">
            <a:noAutofit/>
          </a:bodyPr>
          <a:lstStyle/>
          <a:p>
            <a:pPr marL="0" lvl="0" indent="0" rtl="0">
              <a:spcBef>
                <a:spcPts val="0"/>
              </a:spcBef>
              <a:buNone/>
            </a:pPr>
            <a:r>
              <a:rPr lang="en-US" dirty="0"/>
              <a:t>Hand-</a:t>
            </a:r>
            <a:r>
              <a:rPr lang="en-US" u="sng" dirty="0"/>
              <a:t>under</a:t>
            </a:r>
            <a:r>
              <a:rPr lang="en-US" dirty="0"/>
              <a:t>-Hand </a:t>
            </a:r>
          </a:p>
          <a:p>
            <a:pPr marL="0" lvl="0" indent="0" rtl="0">
              <a:spcBef>
                <a:spcPts val="0"/>
              </a:spcBef>
              <a:buNone/>
            </a:pPr>
            <a:r>
              <a:rPr lang="en-US" dirty="0"/>
              <a:t>is a strategy where the learner’s hands are gently guided from underneath, which allows the child to explore and participate as they choose.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685800" y="533400"/>
            <a:ext cx="8348660"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1" i="0" u="none" strike="noStrike" cap="none" dirty="0">
                <a:solidFill>
                  <a:schemeClr val="dk1"/>
                </a:solidFill>
                <a:latin typeface="Calibri"/>
                <a:ea typeface="Calibri"/>
                <a:cs typeface="Calibri"/>
                <a:sym typeface="Calibri"/>
              </a:rPr>
              <a:t>Considerations for using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Hand-under-Hand Strategies</a:t>
            </a:r>
          </a:p>
        </p:txBody>
      </p:sp>
      <p:sp>
        <p:nvSpPr>
          <p:cNvPr id="354" name="Shape 354"/>
          <p:cNvSpPr txBox="1">
            <a:spLocks noGrp="1"/>
          </p:cNvSpPr>
          <p:nvPr>
            <p:ph type="body" idx="1"/>
          </p:nvPr>
        </p:nvSpPr>
        <p:spPr>
          <a:xfrm>
            <a:off x="533400" y="1828800"/>
            <a:ext cx="8110537" cy="4800600"/>
          </a:xfrm>
          <a:prstGeom prst="rect">
            <a:avLst/>
          </a:prstGeom>
          <a:noFill/>
          <a:ln>
            <a:noFill/>
          </a:ln>
        </p:spPr>
        <p:txBody>
          <a:bodyPr lIns="91425" tIns="45700" rIns="91425" bIns="45700" anchor="t" anchorCtr="0">
            <a:noAutofit/>
          </a:bodyPr>
          <a:lstStyle/>
          <a:p>
            <a:pPr marL="609600" marR="0" lvl="0" indent="-5842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Guide the learner’s hands from underneath--offer her an “invitation” to join an interaction</a:t>
            </a:r>
          </a:p>
          <a:p>
            <a:pPr marL="609600" marR="0" lvl="0" indent="-5842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Invite the learner to “watch” while the partner uses something with her hands</a:t>
            </a:r>
          </a:p>
          <a:p>
            <a:pPr marL="609600" marR="0" lvl="0" indent="-5842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Honor her request, if a learner pushes the partner away</a:t>
            </a:r>
          </a:p>
          <a:p>
            <a:pPr marL="609600" marR="0" lvl="0" indent="-58420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Hand-under-Hand encourages children to explore and learn while being respectful of their hands.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Why use Hand-under-Hand?</a:t>
            </a:r>
          </a:p>
        </p:txBody>
      </p:sp>
      <p:sp>
        <p:nvSpPr>
          <p:cNvPr id="360" name="Shape 360"/>
          <p:cNvSpPr txBox="1">
            <a:spLocks noGrp="1"/>
          </p:cNvSpPr>
          <p:nvPr>
            <p:ph type="body" idx="1"/>
          </p:nvPr>
        </p:nvSpPr>
        <p:spPr>
          <a:xfrm>
            <a:off x="228600" y="1600200"/>
            <a:ext cx="8718549" cy="4495800"/>
          </a:xfrm>
          <a:prstGeom prst="rect">
            <a:avLst/>
          </a:prstGeom>
          <a:noFill/>
          <a:ln>
            <a:noFill/>
          </a:ln>
        </p:spPr>
        <p:txBody>
          <a:bodyPr lIns="91425" tIns="45700" rIns="91425" bIns="45700" anchor="t" anchorCtr="0">
            <a:noAutofit/>
          </a:bodyPr>
          <a:lstStyle/>
          <a:p>
            <a:pPr marL="742950" marR="0" lvl="1" indent="-342900" algn="ctr"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Would you </a:t>
            </a:r>
            <a:r>
              <a:rPr lang="en-US" sz="3200" b="0" i="1" u="none" strike="noStrike" cap="none" dirty="0">
                <a:solidFill>
                  <a:schemeClr val="dk1"/>
                </a:solidFill>
                <a:latin typeface="Calibri"/>
                <a:ea typeface="Calibri"/>
                <a:cs typeface="Calibri"/>
                <a:sym typeface="Calibri"/>
              </a:rPr>
              <a:t>ever</a:t>
            </a:r>
            <a:r>
              <a:rPr lang="en-US" sz="3200" b="0" i="0" u="none" strike="noStrike" cap="none" dirty="0">
                <a:solidFill>
                  <a:schemeClr val="dk1"/>
                </a:solidFill>
                <a:latin typeface="Calibri"/>
                <a:ea typeface="Calibri"/>
                <a:cs typeface="Calibri"/>
                <a:sym typeface="Calibri"/>
              </a:rPr>
              <a:t> put your fingers into the eyes of a</a:t>
            </a:r>
            <a:r>
              <a:rPr lang="en-US" sz="3200" b="0" i="0" u="none" strike="noStrike" cap="none" baseline="0"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child, who has vision, to direct her attention to</a:t>
            </a:r>
            <a:r>
              <a:rPr lang="en-US" sz="3200" b="0" i="0" u="none" strike="noStrike" cap="none" baseline="0"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something</a:t>
            </a:r>
            <a:r>
              <a:rPr lang="en-US" sz="3200" dirty="0"/>
              <a:t>?</a:t>
            </a:r>
          </a:p>
          <a:p>
            <a:pPr marL="742950" marR="0" lvl="1" indent="-342900" algn="ctr" rtl="0">
              <a:lnSpc>
                <a:spcPct val="100000"/>
              </a:lnSpc>
              <a:spcBef>
                <a:spcPts val="0"/>
              </a:spcBef>
              <a:spcAft>
                <a:spcPts val="0"/>
              </a:spcAft>
              <a:buClr>
                <a:schemeClr val="dk1"/>
              </a:buClr>
              <a:buSzPct val="25000"/>
              <a:buFont typeface="Arial"/>
              <a:buNone/>
            </a:pPr>
            <a:endParaRPr lang="en-US" sz="3200" dirty="0"/>
          </a:p>
          <a:p>
            <a:pPr marL="342900" marR="0" lvl="0" indent="-342900"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The use of hand-under-hand strategies frees the learner’s hands so they may be used, at </a:t>
            </a:r>
            <a:r>
              <a:rPr lang="en-US" sz="3200" b="0" i="1" u="none" strike="noStrike" cap="none" dirty="0">
                <a:solidFill>
                  <a:schemeClr val="dk1"/>
                </a:solidFill>
                <a:latin typeface="Calibri"/>
                <a:ea typeface="Calibri"/>
                <a:cs typeface="Calibri"/>
                <a:sym typeface="Calibri"/>
              </a:rPr>
              <a:t>her</a:t>
            </a:r>
            <a:r>
              <a:rPr lang="en-US" sz="3200" b="0" i="0" u="none" strike="noStrike" cap="none" dirty="0">
                <a:solidFill>
                  <a:schemeClr val="dk1"/>
                </a:solidFill>
                <a:latin typeface="Calibri"/>
                <a:ea typeface="Calibri"/>
                <a:cs typeface="Calibri"/>
                <a:sym typeface="Calibri"/>
              </a:rPr>
              <a:t> discretion, for: safety, self-stimulation, exploration, communication, protection, functional skill performance.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Hand-under-Hand</a:t>
            </a:r>
            <a:r>
              <a:rPr lang="en-US" baseline="0" dirty="0"/>
              <a:t> Video</a:t>
            </a:r>
            <a:endParaRPr lang="en-US" dirty="0"/>
          </a:p>
        </p:txBody>
      </p:sp>
      <p:pic>
        <p:nvPicPr>
          <p:cNvPr id="366" name="Shape 366" descr="Video slide: Adult and child crawling on floor together. The child's hands are on top of the adult's hands."/>
          <p:cNvPicPr preferRelativeResize="0"/>
          <p:nvPr/>
        </p:nvPicPr>
        <p:blipFill rotWithShape="1">
          <a:blip r:embed="rId3">
            <a:alphaModFix/>
          </a:blip>
          <a:srcRect/>
          <a:stretch/>
        </p:blipFill>
        <p:spPr>
          <a:xfrm>
            <a:off x="1314450" y="576262"/>
            <a:ext cx="6515100" cy="4943399"/>
          </a:xfrm>
          <a:prstGeom prst="rect">
            <a:avLst/>
          </a:prstGeom>
          <a:noFill/>
          <a:ln>
            <a:noFill/>
          </a:ln>
        </p:spPr>
      </p:pic>
      <p:sp>
        <p:nvSpPr>
          <p:cNvPr id="367" name="Shape 367"/>
          <p:cNvSpPr txBox="1"/>
          <p:nvPr/>
        </p:nvSpPr>
        <p:spPr>
          <a:xfrm>
            <a:off x="751550" y="5486400"/>
            <a:ext cx="7859050" cy="670800"/>
          </a:xfrm>
          <a:prstGeom prst="rect">
            <a:avLst/>
          </a:prstGeom>
          <a:noFill/>
          <a:ln>
            <a:noFill/>
          </a:ln>
        </p:spPr>
        <p:txBody>
          <a:bodyPr lIns="91425" tIns="91425" rIns="91425" bIns="91425" anchor="t" anchorCtr="0">
            <a:noAutofit/>
          </a:bodyPr>
          <a:lstStyle/>
          <a:p>
            <a:pPr algn="ctr">
              <a:buClr>
                <a:schemeClr val="dk1"/>
              </a:buClr>
              <a:buSzPct val="25000"/>
            </a:pPr>
            <a:r>
              <a:rPr lang="en-US" sz="1800" b="0" i="0" u="sng" strike="noStrike" cap="none" dirty="0">
                <a:solidFill>
                  <a:schemeClr val="hlink"/>
                </a:solidFill>
                <a:latin typeface="Arial"/>
                <a:ea typeface="Arial"/>
                <a:cs typeface="Arial"/>
                <a:sym typeface="Arial"/>
                <a:hlinkClick r:id="rId4"/>
              </a:rPr>
              <a:t>Hand-Under-Hand Techniques</a:t>
            </a:r>
            <a:r>
              <a:rPr lang="en-US" sz="1800" b="0" i="0" u="sng" strike="noStrike" cap="none" dirty="0">
                <a:solidFill>
                  <a:schemeClr val="hlink"/>
                </a:solidFill>
                <a:latin typeface="Arial"/>
                <a:ea typeface="Arial"/>
                <a:cs typeface="Arial"/>
                <a:sym typeface="Arial"/>
              </a:rPr>
              <a:t> </a:t>
            </a:r>
            <a:endParaRPr lang="en-US" sz="1600" b="0" i="0" strike="noStrike" cap="none" dirty="0">
              <a:solidFill>
                <a:schemeClr val="tx1"/>
              </a:solidFill>
              <a:sym typeface="Arial"/>
            </a:endParaRPr>
          </a:p>
          <a:p>
            <a:pPr algn="ctr">
              <a:buClr>
                <a:schemeClr val="dk1"/>
              </a:buClr>
              <a:buSzPct val="25000"/>
            </a:pPr>
            <a:r>
              <a:rPr lang="en-US" sz="1600" dirty="0">
                <a:solidFill>
                  <a:schemeClr val="tx1"/>
                </a:solidFill>
              </a:rPr>
              <a:t>(</a:t>
            </a:r>
            <a:r>
              <a:rPr lang="en-US" sz="1600" dirty="0">
                <a:solidFill>
                  <a:schemeClr val="dk1"/>
                </a:solidFill>
              </a:rPr>
              <a:t>http://www.wsdsonline.org/hand-under-hand/)</a:t>
            </a:r>
          </a:p>
          <a:p>
            <a:pPr marL="0" marR="0" lvl="0" indent="0" algn="l" rtl="0">
              <a:lnSpc>
                <a:spcPct val="100000"/>
              </a:lnSpc>
              <a:spcBef>
                <a:spcPts val="0"/>
              </a:spcBef>
              <a:spcAft>
                <a:spcPts val="0"/>
              </a:spcAft>
              <a:buClr>
                <a:schemeClr val="dk1"/>
              </a:buClr>
              <a:buSzPct val="25000"/>
              <a:buFont typeface="Arial"/>
              <a:buNone/>
            </a:pPr>
            <a:endParaRPr sz="1800" dirty="0">
              <a:solidFill>
                <a:schemeClr val="dk1"/>
              </a:solidFil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685800" y="533400"/>
            <a:ext cx="8348660"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400" b="1" i="0" u="none" strike="noStrike" cap="none" dirty="0">
                <a:solidFill>
                  <a:schemeClr val="dk1"/>
                </a:solidFill>
                <a:latin typeface="Calibri"/>
                <a:ea typeface="Calibri"/>
                <a:cs typeface="Calibri"/>
                <a:sym typeface="Calibri"/>
              </a:rPr>
              <a:t>Hand-under-Hand Resource</a:t>
            </a:r>
          </a:p>
        </p:txBody>
      </p:sp>
      <p:sp>
        <p:nvSpPr>
          <p:cNvPr id="373" name="Shape 373"/>
          <p:cNvSpPr txBox="1">
            <a:spLocks noGrp="1"/>
          </p:cNvSpPr>
          <p:nvPr>
            <p:ph type="body" idx="1"/>
          </p:nvPr>
        </p:nvSpPr>
        <p:spPr>
          <a:xfrm>
            <a:off x="228600" y="5791200"/>
            <a:ext cx="8686800" cy="685800"/>
          </a:xfrm>
          <a:prstGeom prst="rect">
            <a:avLst/>
          </a:prstGeom>
          <a:noFill/>
          <a:ln>
            <a:noFill/>
          </a:ln>
        </p:spPr>
        <p:txBody>
          <a:bodyPr lIns="91425" tIns="45700" rIns="91425" bIns="45700" anchor="t" anchorCtr="0">
            <a:noAutofit/>
          </a:bodyPr>
          <a:lstStyle/>
          <a:p>
            <a:pPr marL="0" lvl="0" indent="0">
              <a:spcBef>
                <a:spcPts val="0"/>
              </a:spcBef>
              <a:buClr>
                <a:schemeClr val="hlink"/>
              </a:buClr>
              <a:buSzPct val="25000"/>
              <a:buNone/>
            </a:pPr>
            <a:r>
              <a:rPr lang="en-US" sz="1800" u="sng" dirty="0">
                <a:solidFill>
                  <a:schemeClr val="hlink"/>
                </a:solidFill>
                <a:highlight>
                  <a:srgbClr val="FFFFFF"/>
                </a:highlight>
                <a:hlinkClick r:id="rId3"/>
              </a:rPr>
              <a:t>http://www.perkinselearning.org/videos/webcast/reflections-deafblindness-hands-touch</a:t>
            </a:r>
            <a:r>
              <a:rPr lang="en-US" sz="1800" dirty="0">
                <a:highlight>
                  <a:srgbClr val="FFFFFF"/>
                </a:highlight>
              </a:rPr>
              <a:t> </a:t>
            </a:r>
          </a:p>
        </p:txBody>
      </p:sp>
      <p:pic>
        <p:nvPicPr>
          <p:cNvPr id="374" name="Shape 374" descr="Video Slide: Opening shot of woman talking about hand under hand">
            <a:hlinkClick r:id="rId3"/>
          </p:cNvPr>
          <p:cNvPicPr preferRelativeResize="0"/>
          <p:nvPr/>
        </p:nvPicPr>
        <p:blipFill rotWithShape="1">
          <a:blip r:embed="rId4">
            <a:alphaModFix/>
          </a:blip>
          <a:srcRect/>
          <a:stretch/>
        </p:blipFill>
        <p:spPr>
          <a:xfrm>
            <a:off x="2210455" y="1905000"/>
            <a:ext cx="4657724" cy="329564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Questions Section Two</a:t>
            </a:r>
          </a:p>
        </p:txBody>
      </p:sp>
      <p:pic>
        <p:nvPicPr>
          <p:cNvPr id="3" name="Picture 2" descr="Questions?"/>
          <p:cNvPicPr>
            <a:picLocks noChangeAspect="1"/>
          </p:cNvPicPr>
          <p:nvPr/>
        </p:nvPicPr>
        <p:blipFill>
          <a:blip r:embed="rId2"/>
          <a:stretch>
            <a:fillRect/>
          </a:stretch>
        </p:blipFill>
        <p:spPr>
          <a:xfrm>
            <a:off x="1371600" y="1371600"/>
            <a:ext cx="6553200" cy="4038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914400" y="838200"/>
            <a:ext cx="7772400" cy="1155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Communication</a:t>
            </a:r>
          </a:p>
        </p:txBody>
      </p:sp>
      <p:pic>
        <p:nvPicPr>
          <p:cNvPr id="380" name="Shape 380" descr="Young girl with machine on desk in front of 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3300" y="2438400"/>
            <a:ext cx="4513600" cy="338484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81000" y="533400"/>
            <a:ext cx="8534399"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1" i="0" u="none" strike="noStrike" cap="none" dirty="0">
                <a:solidFill>
                  <a:schemeClr val="dk1"/>
                </a:solidFill>
                <a:latin typeface="Calibri"/>
                <a:ea typeface="Calibri"/>
                <a:cs typeface="Calibri"/>
                <a:sym typeface="Calibri"/>
              </a:rPr>
              <a:t>Strategies for Consistent Interaction</a:t>
            </a:r>
          </a:p>
        </p:txBody>
      </p:sp>
      <p:sp>
        <p:nvSpPr>
          <p:cNvPr id="386" name="Shape 386"/>
          <p:cNvSpPr txBox="1">
            <a:spLocks noGrp="1"/>
          </p:cNvSpPr>
          <p:nvPr>
            <p:ph type="body" idx="1"/>
          </p:nvPr>
        </p:nvSpPr>
        <p:spPr>
          <a:xfrm>
            <a:off x="609600" y="1676400"/>
            <a:ext cx="8110537" cy="4953000"/>
          </a:xfrm>
          <a:prstGeom prst="rect">
            <a:avLst/>
          </a:prstGeom>
          <a:noFill/>
          <a:ln>
            <a:noFill/>
          </a:ln>
        </p:spPr>
        <p:txBody>
          <a:bodyPr lIns="91425" tIns="45700" rIns="91425" bIns="45700" anchor="t" anchorCtr="0">
            <a:noAutofit/>
          </a:bodyPr>
          <a:lstStyle/>
          <a:p>
            <a:pPr marL="457200" indent="-457200">
              <a:spcBef>
                <a:spcPts val="0"/>
              </a:spcBef>
            </a:pPr>
            <a:r>
              <a:rPr lang="en-US" sz="2800" b="0" i="0" u="none" strike="noStrike" cap="none" dirty="0">
                <a:solidFill>
                  <a:schemeClr val="dk1"/>
                </a:solidFill>
                <a:latin typeface="Calibri"/>
                <a:ea typeface="Calibri"/>
                <a:cs typeface="Calibri"/>
                <a:sym typeface="Calibri"/>
              </a:rPr>
              <a:t>When approaching the learner, </a:t>
            </a:r>
            <a:r>
              <a:rPr lang="en-US" sz="2800" b="0" i="1" u="none" strike="noStrike" cap="none" dirty="0">
                <a:solidFill>
                  <a:schemeClr val="dk1"/>
                </a:solidFill>
                <a:latin typeface="Calibri"/>
                <a:ea typeface="Calibri"/>
                <a:cs typeface="Calibri"/>
                <a:sym typeface="Calibri"/>
              </a:rPr>
              <a:t>always </a:t>
            </a:r>
            <a:r>
              <a:rPr lang="en-US" sz="2800" b="0" i="0" u="none" strike="noStrike" cap="none" dirty="0">
                <a:solidFill>
                  <a:schemeClr val="dk1"/>
                </a:solidFill>
                <a:latin typeface="Calibri"/>
                <a:ea typeface="Calibri"/>
                <a:cs typeface="Calibri"/>
                <a:sym typeface="Calibri"/>
              </a:rPr>
              <a:t>let her know you are there</a:t>
            </a:r>
            <a:endParaRPr sz="2800" b="0" i="0" u="none" strike="noStrike" cap="none" dirty="0">
              <a:solidFill>
                <a:schemeClr val="dk1"/>
              </a:solidFill>
              <a:latin typeface="Calibri"/>
              <a:ea typeface="Calibri"/>
              <a:cs typeface="Calibri"/>
              <a:sym typeface="Calibri"/>
            </a:endParaRPr>
          </a:p>
          <a:p>
            <a:pPr marL="457200" indent="-457200">
              <a:spcBef>
                <a:spcPts val="560"/>
              </a:spcBef>
            </a:pPr>
            <a:r>
              <a:rPr lang="en-US" sz="2800" b="0" i="0" u="none" strike="noStrike" cap="none" dirty="0">
                <a:solidFill>
                  <a:schemeClr val="dk1"/>
                </a:solidFill>
                <a:latin typeface="Calibri"/>
                <a:ea typeface="Calibri"/>
                <a:cs typeface="Calibri"/>
                <a:sym typeface="Calibri"/>
              </a:rPr>
              <a:t>Identify yourself to the learner </a:t>
            </a:r>
            <a:r>
              <a:rPr lang="en-US" sz="2800" b="0" i="1" u="none" strike="noStrike" cap="none" dirty="0">
                <a:solidFill>
                  <a:schemeClr val="dk1"/>
                </a:solidFill>
                <a:latin typeface="Calibri"/>
                <a:ea typeface="Calibri"/>
                <a:cs typeface="Calibri"/>
                <a:sym typeface="Calibri"/>
              </a:rPr>
              <a:t>every</a:t>
            </a:r>
            <a:r>
              <a:rPr lang="en-US" sz="2800" b="0" i="0" u="none" strike="noStrike" cap="none" dirty="0">
                <a:solidFill>
                  <a:schemeClr val="dk1"/>
                </a:solidFill>
                <a:latin typeface="Calibri"/>
                <a:ea typeface="Calibri"/>
                <a:cs typeface="Calibri"/>
                <a:sym typeface="Calibri"/>
              </a:rPr>
              <a:t> time you are with her, even if she has partial sight</a:t>
            </a:r>
            <a:endParaRPr sz="2800" b="0" i="0" u="none" strike="noStrike" cap="none" dirty="0">
              <a:solidFill>
                <a:schemeClr val="dk1"/>
              </a:solidFill>
              <a:latin typeface="Calibri"/>
              <a:ea typeface="Calibri"/>
              <a:cs typeface="Calibri"/>
              <a:sym typeface="Calibri"/>
            </a:endParaRPr>
          </a:p>
          <a:p>
            <a:pPr marL="457200" indent="-457200">
              <a:spcBef>
                <a:spcPts val="560"/>
              </a:spcBef>
            </a:pPr>
            <a:r>
              <a:rPr lang="en-US" sz="2800" b="0" i="0" u="none" strike="noStrike" cap="none" dirty="0">
                <a:solidFill>
                  <a:schemeClr val="dk1"/>
                </a:solidFill>
                <a:latin typeface="Calibri"/>
                <a:ea typeface="Calibri"/>
                <a:cs typeface="Calibri"/>
                <a:sym typeface="Calibri"/>
              </a:rPr>
              <a:t> </a:t>
            </a:r>
            <a:r>
              <a:rPr lang="en-US" sz="2800" b="0" i="1" u="none" strike="noStrike" cap="none" dirty="0">
                <a:solidFill>
                  <a:schemeClr val="dk1"/>
                </a:solidFill>
                <a:latin typeface="Calibri"/>
                <a:ea typeface="Calibri"/>
                <a:cs typeface="Calibri"/>
                <a:sym typeface="Calibri"/>
              </a:rPr>
              <a:t>Always </a:t>
            </a:r>
            <a:r>
              <a:rPr lang="en-US" sz="2800" b="0" i="0" u="none" strike="noStrike" cap="none" dirty="0">
                <a:solidFill>
                  <a:schemeClr val="dk1"/>
                </a:solidFill>
                <a:latin typeface="Calibri"/>
                <a:ea typeface="Calibri"/>
                <a:cs typeface="Calibri"/>
                <a:sym typeface="Calibri"/>
              </a:rPr>
              <a:t>let the learner know what is going to happen next</a:t>
            </a:r>
            <a:endParaRPr lang="en-US" sz="2800" dirty="0"/>
          </a:p>
          <a:p>
            <a:pPr marL="857250" lvl="1" indent="-457200"/>
            <a:r>
              <a:rPr lang="en-US" sz="2400" b="0" i="0" u="none" strike="noStrike" cap="none" dirty="0">
                <a:solidFill>
                  <a:schemeClr val="dk1"/>
                </a:solidFill>
                <a:latin typeface="Calibri"/>
                <a:ea typeface="Calibri"/>
                <a:cs typeface="Calibri"/>
                <a:sym typeface="Calibri"/>
              </a:rPr>
              <a:t>Use TOUCH CUES</a:t>
            </a:r>
          </a:p>
          <a:p>
            <a:pPr marL="857250" lvl="1" indent="-457200"/>
            <a:r>
              <a:rPr lang="en-US" sz="2400" b="0" i="0" u="none" strike="noStrike" cap="none" dirty="0">
                <a:solidFill>
                  <a:schemeClr val="dk1"/>
                </a:solidFill>
                <a:latin typeface="Calibri"/>
                <a:ea typeface="Calibri"/>
                <a:cs typeface="Calibri"/>
                <a:sym typeface="Calibri"/>
              </a:rPr>
              <a:t>Use OBJECT CUES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457200"/>
            <a:ext cx="8272461"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1" i="0" u="none" strike="noStrike" cap="none" dirty="0">
                <a:solidFill>
                  <a:schemeClr val="dk1"/>
                </a:solidFill>
                <a:latin typeface="Calibri"/>
                <a:ea typeface="Calibri"/>
                <a:cs typeface="Calibri"/>
                <a:sym typeface="Calibri"/>
              </a:rPr>
              <a:t>Strategies for Consistent Interaction (Cont.)</a:t>
            </a:r>
          </a:p>
        </p:txBody>
      </p:sp>
      <p:sp>
        <p:nvSpPr>
          <p:cNvPr id="392" name="Shape 392"/>
          <p:cNvSpPr txBox="1">
            <a:spLocks noGrp="1"/>
          </p:cNvSpPr>
          <p:nvPr>
            <p:ph type="body" idx="1"/>
          </p:nvPr>
        </p:nvSpPr>
        <p:spPr>
          <a:xfrm>
            <a:off x="457200" y="1981200"/>
            <a:ext cx="8337550" cy="4648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Whenever possible, allow the learner the opportunity to make choices in an activity</a:t>
            </a:r>
            <a:endParaRPr sz="2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Utilize a tactile cue to let the learner know when you </a:t>
            </a:r>
            <a:r>
              <a:rPr lang="en-US" sz="2800" b="0" i="1" u="none" strike="noStrike" cap="none" dirty="0">
                <a:solidFill>
                  <a:schemeClr val="dk1"/>
                </a:solidFill>
                <a:latin typeface="Calibri"/>
                <a:ea typeface="Calibri"/>
                <a:cs typeface="Calibri"/>
                <a:sym typeface="Calibri"/>
              </a:rPr>
              <a:t>are available</a:t>
            </a:r>
            <a:r>
              <a:rPr lang="en-US" sz="2800" b="0" i="0" u="none" strike="noStrike" cap="none" dirty="0">
                <a:solidFill>
                  <a:schemeClr val="dk1"/>
                </a:solidFill>
                <a:latin typeface="Calibri"/>
                <a:ea typeface="Calibri"/>
                <a:cs typeface="Calibri"/>
                <a:sym typeface="Calibri"/>
              </a:rPr>
              <a:t> for interaction</a:t>
            </a:r>
            <a:endParaRPr sz="2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dk1"/>
              </a:buClr>
              <a:buFont typeface="Arial" panose="020B0604020202020204" pitchFamily="34" charset="0"/>
              <a:buChar char="•"/>
            </a:pPr>
            <a:r>
              <a:rPr lang="en-US" sz="2800" b="0" i="0" u="none" strike="noStrike" cap="none" dirty="0">
                <a:solidFill>
                  <a:schemeClr val="dk1"/>
                </a:solidFill>
                <a:latin typeface="Calibri"/>
                <a:ea typeface="Calibri"/>
                <a:cs typeface="Calibri"/>
                <a:sym typeface="Calibri"/>
              </a:rPr>
              <a:t>Find a way to </a:t>
            </a:r>
            <a:r>
              <a:rPr lang="en-US" sz="2800" b="0" i="1" u="none" strike="noStrike" cap="none" dirty="0">
                <a:solidFill>
                  <a:schemeClr val="dk1"/>
                </a:solidFill>
                <a:latin typeface="Calibri"/>
                <a:ea typeface="Calibri"/>
                <a:cs typeface="Calibri"/>
                <a:sym typeface="Calibri"/>
              </a:rPr>
              <a:t>always</a:t>
            </a:r>
            <a:r>
              <a:rPr lang="en-US" sz="2800" b="0" i="0" u="none" strike="noStrike" cap="none" dirty="0">
                <a:solidFill>
                  <a:schemeClr val="dk1"/>
                </a:solidFill>
                <a:latin typeface="Calibri"/>
                <a:ea typeface="Calibri"/>
                <a:cs typeface="Calibri"/>
                <a:sym typeface="Calibri"/>
              </a:rPr>
              <a:t> let the learner know when an activity is finished</a:t>
            </a:r>
            <a:endParaRPr sz="2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560"/>
              </a:spcBef>
              <a:spcAft>
                <a:spcPts val="0"/>
              </a:spcAft>
              <a:buClr>
                <a:schemeClr val="dk1"/>
              </a:buClr>
              <a:buFont typeface="Arial" panose="020B0604020202020204" pitchFamily="34" charset="0"/>
              <a:buChar char="•"/>
            </a:pPr>
            <a:r>
              <a:rPr lang="en-US" sz="2800" b="0" i="1" u="none" strike="noStrike" cap="none" dirty="0">
                <a:solidFill>
                  <a:schemeClr val="dk1"/>
                </a:solidFill>
                <a:latin typeface="Calibri"/>
                <a:ea typeface="Calibri"/>
                <a:cs typeface="Calibri"/>
                <a:sym typeface="Calibri"/>
              </a:rPr>
              <a:t>Always</a:t>
            </a:r>
            <a:r>
              <a:rPr lang="en-US" sz="2800" b="0" i="0" u="none" strike="noStrike" cap="none" dirty="0">
                <a:solidFill>
                  <a:schemeClr val="dk1"/>
                </a:solidFill>
                <a:latin typeface="Calibri"/>
                <a:ea typeface="Calibri"/>
                <a:cs typeface="Calibri"/>
                <a:sym typeface="Calibri"/>
              </a:rPr>
              <a:t> let the learner know when you are leaving</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Communication: Multi-Modal</a:t>
            </a:r>
          </a:p>
        </p:txBody>
      </p:sp>
      <p:sp>
        <p:nvSpPr>
          <p:cNvPr id="398" name="Shape 398"/>
          <p:cNvSpPr txBox="1">
            <a:spLocks noGrp="1"/>
          </p:cNvSpPr>
          <p:nvPr>
            <p:ph type="body" idx="1"/>
          </p:nvPr>
        </p:nvSpPr>
        <p:spPr>
          <a:xfrm>
            <a:off x="685800" y="1524000"/>
            <a:ext cx="8110537" cy="4419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Multi-modal communication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Objects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Coactive signs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Signals and cues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Calendar systems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Wait time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 Watch entire child</a:t>
            </a:r>
          </a:p>
          <a:p>
            <a:pPr marL="342900" marR="0" lvl="0" indent="-342900" algn="l" rtl="0">
              <a:lnSpc>
                <a:spcPct val="100000"/>
              </a:lnSpc>
              <a:spcBef>
                <a:spcPts val="640"/>
              </a:spcBef>
              <a:spcAft>
                <a:spcPts val="0"/>
              </a:spcAft>
              <a:buClr>
                <a:schemeClr val="dk1"/>
              </a:buClr>
              <a:buSzPct val="25000"/>
              <a:buFont typeface="Arial"/>
              <a:buNone/>
            </a:pPr>
            <a:r>
              <a:rPr lang="en-US" sz="3200" b="0" i="0" u="sng" strike="noStrike" cap="none" dirty="0">
                <a:solidFill>
                  <a:schemeClr val="hlink"/>
                </a:solidFill>
                <a:latin typeface="Calibri"/>
                <a:ea typeface="Calibri"/>
                <a:cs typeface="Calibri"/>
                <a:sym typeface="Calibri"/>
                <a:hlinkClick r:id="rId3"/>
              </a:rPr>
              <a:t>Matt with Jarvis at the Drum Store</a:t>
            </a:r>
            <a:endParaRPr lang="en-US" sz="3200" b="0" i="0" u="sng" strike="noStrike" cap="none" dirty="0">
              <a:solidFill>
                <a:schemeClr val="hlink"/>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Title 1"/>
          <p:cNvSpPr>
            <a:spLocks noGrp="1"/>
          </p:cNvSpPr>
          <p:nvPr>
            <p:ph type="title"/>
          </p:nvPr>
        </p:nvSpPr>
        <p:spPr/>
        <p:txBody>
          <a:bodyPr/>
          <a:lstStyle/>
          <a:p>
            <a:r>
              <a:rPr lang="en-US" b="1" dirty="0">
                <a:solidFill>
                  <a:srgbClr val="000000"/>
                </a:solidFill>
              </a:rPr>
              <a:t>What we want to accomplish:</a:t>
            </a:r>
            <a:endParaRPr lang="en-US" dirty="0"/>
          </a:p>
        </p:txBody>
      </p:sp>
      <p:sp>
        <p:nvSpPr>
          <p:cNvPr id="2" name="Text Placeholder 1"/>
          <p:cNvSpPr>
            <a:spLocks noGrp="1"/>
          </p:cNvSpPr>
          <p:nvPr>
            <p:ph type="body" idx="2"/>
          </p:nvPr>
        </p:nvSpPr>
        <p:spPr>
          <a:xfrm>
            <a:off x="762000" y="1600201"/>
            <a:ext cx="7924798" cy="3088758"/>
          </a:xfrm>
        </p:spPr>
        <p:txBody>
          <a:bodyPr/>
          <a:lstStyle/>
          <a:p>
            <a:pPr lvl="0" indent="-342900">
              <a:lnSpc>
                <a:spcPct val="80000"/>
              </a:lnSpc>
              <a:spcBef>
                <a:spcPts val="0"/>
              </a:spcBef>
              <a:buClr>
                <a:srgbClr val="000000"/>
              </a:buClr>
              <a:buSzPct val="25000"/>
              <a:buNone/>
            </a:pPr>
            <a:r>
              <a:rPr lang="en-US" sz="3200" dirty="0">
                <a:solidFill>
                  <a:srgbClr val="000000"/>
                </a:solidFill>
              </a:rPr>
              <a:t>Increase your understanding of:</a:t>
            </a:r>
          </a:p>
          <a:p>
            <a:pPr lvl="0" indent="-342900">
              <a:spcBef>
                <a:spcPts val="1600"/>
              </a:spcBef>
              <a:buClr>
                <a:srgbClr val="000000"/>
              </a:buClr>
            </a:pPr>
            <a:r>
              <a:rPr lang="en-US" dirty="0"/>
              <a:t>What is deaf-blindness?</a:t>
            </a:r>
          </a:p>
          <a:p>
            <a:pPr lvl="0" indent="-342900">
              <a:spcBef>
                <a:spcPts val="1600"/>
              </a:spcBef>
              <a:buClr>
                <a:srgbClr val="000000"/>
              </a:buClr>
            </a:pPr>
            <a:r>
              <a:rPr lang="en-US" dirty="0"/>
              <a:t>Implications for early intervention</a:t>
            </a:r>
          </a:p>
          <a:p>
            <a:pPr lvl="0" indent="-342900">
              <a:spcBef>
                <a:spcPts val="1600"/>
              </a:spcBef>
              <a:buClr>
                <a:srgbClr val="000000"/>
              </a:buClr>
            </a:pPr>
            <a:r>
              <a:rPr lang="en-US" dirty="0"/>
              <a:t>National and state resources related to Deaf-Blindness</a:t>
            </a:r>
          </a:p>
        </p:txBody>
      </p:sp>
      <p:pic>
        <p:nvPicPr>
          <p:cNvPr id="2050" name="Picture 1" descr="Infant in strol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6693" y="4468813"/>
            <a:ext cx="298132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Missed Communication</a:t>
            </a:r>
          </a:p>
        </p:txBody>
      </p:sp>
      <p:sp>
        <p:nvSpPr>
          <p:cNvPr id="405" name="Shape 40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Children who are deafblind miss opportunities to:</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Observe the communication of others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Participate in communication themselves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Communication attempts may be missed or misunderstood</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Communication:</a:t>
            </a:r>
            <a:r>
              <a:rPr lang="en-US" sz="4000" b="1" i="0" u="none" strike="noStrike" cap="none" baseline="0" dirty="0">
                <a:solidFill>
                  <a:schemeClr val="dk1"/>
                </a:solidFill>
                <a:latin typeface="Calibri"/>
                <a:ea typeface="Calibri"/>
                <a:cs typeface="Calibri"/>
                <a:sym typeface="Calibri"/>
              </a:rPr>
              <a:t> </a:t>
            </a:r>
            <a:r>
              <a:rPr lang="en-US" sz="4000" b="1" i="0" u="none" strike="noStrike" cap="none" dirty="0">
                <a:solidFill>
                  <a:schemeClr val="dk1"/>
                </a:solidFill>
                <a:latin typeface="Calibri"/>
                <a:ea typeface="Calibri"/>
                <a:cs typeface="Calibri"/>
                <a:sym typeface="Calibri"/>
              </a:rPr>
              <a:t>Gaining Information</a:t>
            </a:r>
          </a:p>
        </p:txBody>
      </p:sp>
      <p:sp>
        <p:nvSpPr>
          <p:cNvPr id="412" name="Shape 41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Children who are deafblind:</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Will use multiple modes of communication, either simultaneously or at different times for different purposes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Will often use all senses to gain information about their environment</a:t>
            </a:r>
          </a:p>
        </p:txBody>
      </p:sp>
      <p:pic>
        <p:nvPicPr>
          <p:cNvPr id="413" name="Shape 413" descr="Female child laying on her back on the floor. An adult female is propped up above her. The child is touching the adult's face."/>
          <p:cNvPicPr preferRelativeResize="0"/>
          <p:nvPr/>
        </p:nvPicPr>
        <p:blipFill rotWithShape="1">
          <a:blip r:embed="rId3">
            <a:alphaModFix/>
          </a:blip>
          <a:srcRect/>
          <a:stretch/>
        </p:blipFill>
        <p:spPr>
          <a:xfrm>
            <a:off x="2978951" y="4588726"/>
            <a:ext cx="3110450" cy="2062223"/>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Shared Modes of Communication</a:t>
            </a:r>
          </a:p>
        </p:txBody>
      </p:sp>
      <p:sp>
        <p:nvSpPr>
          <p:cNvPr id="420" name="Shape 420"/>
          <p:cNvSpPr txBox="1">
            <a:spLocks noGrp="1"/>
          </p:cNvSpPr>
          <p:nvPr>
            <p:ph type="body" idx="1"/>
          </p:nvPr>
        </p:nvSpPr>
        <p:spPr>
          <a:xfrm>
            <a:off x="3200400" y="1447800"/>
            <a:ext cx="55473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mode of communication you use must be accessible to the child</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Model communication using shared modes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Provide for incidental learning through access: allow the child to observe conversations in his/her shared mode</a:t>
            </a:r>
          </a:p>
        </p:txBody>
      </p:sp>
      <p:pic>
        <p:nvPicPr>
          <p:cNvPr id="421" name="Shape 421" descr="An adult female holds a young female child facing her. The child reaches her hands out towards the adult female's fa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4349" y="2518800"/>
            <a:ext cx="2845225" cy="25829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Communication Resources: Communication Matrix</a:t>
            </a:r>
          </a:p>
        </p:txBody>
      </p:sp>
      <p:sp>
        <p:nvSpPr>
          <p:cNvPr id="427" name="Shape 427"/>
          <p:cNvSpPr txBox="1">
            <a:spLocks noGrp="1"/>
          </p:cNvSpPr>
          <p:nvPr>
            <p:ph type="body" idx="1"/>
          </p:nvPr>
        </p:nvSpPr>
        <p:spPr>
          <a:xfrm>
            <a:off x="457200" y="2133600"/>
            <a:ext cx="8229600" cy="3992560"/>
          </a:xfrm>
          <a:prstGeom prst="rect">
            <a:avLst/>
          </a:prstGeom>
          <a:noFill/>
          <a:ln>
            <a:noFill/>
          </a:ln>
        </p:spPr>
        <p:txBody>
          <a:bodyPr lIns="91425" tIns="45700" rIns="91425" bIns="45700" anchor="t" anchorCtr="0">
            <a:noAutofit/>
          </a:bodyPr>
          <a:lstStyle/>
          <a:p>
            <a:pPr indent="-342900">
              <a:spcBef>
                <a:spcPts val="0"/>
              </a:spcBef>
            </a:pPr>
            <a:r>
              <a:rPr lang="en-US" u="sng" dirty="0">
                <a:solidFill>
                  <a:schemeClr val="hlink"/>
                </a:solidFill>
                <a:hlinkClick r:id="rId3"/>
              </a:rPr>
              <a:t>Communication Matrix</a:t>
            </a:r>
            <a:r>
              <a:rPr lang="en-US" sz="3200" b="0" i="0" u="none" strike="noStrike" cap="none" dirty="0">
                <a:solidFill>
                  <a:schemeClr val="dk1"/>
                </a:solidFill>
                <a:latin typeface="Calibri"/>
                <a:ea typeface="Calibri"/>
                <a:cs typeface="Calibri"/>
                <a:sym typeface="Calibri"/>
              </a:rPr>
              <a:t> Developed by Charity Rowland </a:t>
            </a:r>
          </a:p>
          <a:p>
            <a:pPr indent="-342900">
              <a:spcBef>
                <a:spcPts val="0"/>
              </a:spcBef>
            </a:pPr>
            <a:r>
              <a:rPr lang="en-US" sz="2400" b="0" i="0" u="none" strike="noStrike" cap="none" dirty="0">
                <a:solidFill>
                  <a:schemeClr val="dk1"/>
                </a:solidFill>
                <a:latin typeface="Calibri"/>
                <a:ea typeface="Calibri"/>
                <a:cs typeface="Calibri"/>
                <a:sym typeface="Calibri"/>
              </a:rPr>
              <a:t>The Communication Matrix is designed to assess the expressive communication for learners who use very early stages of communication and progress slowly. Pre-intentional through beginning language are addressed in relation to refusing, obtaining, social interactions and seeking information. </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Communication Resources: Communication Mapping</a:t>
            </a:r>
          </a:p>
        </p:txBody>
      </p:sp>
      <p:sp>
        <p:nvSpPr>
          <p:cNvPr id="433" name="Shape 433"/>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a:t>
            </a:r>
            <a:r>
              <a:rPr lang="en-US" sz="3200" b="0" i="0" u="none" strike="noStrike" cap="none" dirty="0">
                <a:solidFill>
                  <a:schemeClr val="dk1"/>
                </a:solidFill>
                <a:latin typeface="Calibri"/>
                <a:ea typeface="Calibri"/>
                <a:cs typeface="Calibri"/>
                <a:sym typeface="Calibri"/>
                <a:hlinkClick r:id="rId3"/>
              </a:rPr>
              <a:t>Communication Map </a:t>
            </a:r>
            <a:r>
              <a:rPr lang="en-US" sz="3200" b="0" i="0" u="none" strike="noStrike" cap="none" dirty="0">
                <a:solidFill>
                  <a:schemeClr val="dk1"/>
                </a:solidFill>
                <a:latin typeface="Calibri"/>
                <a:ea typeface="Calibri"/>
                <a:cs typeface="Calibri"/>
                <a:sym typeface="Calibri"/>
              </a:rPr>
              <a:t>by Kathleen </a:t>
            </a:r>
            <a:r>
              <a:rPr lang="en-US" sz="3200" b="0" i="0" u="none" strike="noStrike" cap="none" dirty="0" err="1">
                <a:solidFill>
                  <a:schemeClr val="dk1"/>
                </a:solidFill>
                <a:latin typeface="Calibri"/>
                <a:ea typeface="Calibri"/>
                <a:cs typeface="Calibri"/>
                <a:sym typeface="Calibri"/>
              </a:rPr>
              <a:t>Stremel</a:t>
            </a:r>
            <a:r>
              <a:rPr lang="en-US" dirty="0"/>
              <a:t> </a:t>
            </a:r>
            <a:r>
              <a:rPr lang="en-US" sz="2000" dirty="0"/>
              <a:t>The Communication Map is designed to assess expressive and receptive communicative intents and forms. The visual profile provides information for short and long term programming. </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Kansas Deaf-Blind Project Learning Modules: Communication Mapping </a:t>
            </a:r>
            <a:r>
              <a:rPr lang="en-US" sz="3200" b="0" i="0" u="none" strike="noStrike" cap="none" dirty="0">
                <a:solidFill>
                  <a:schemeClr val="dk1"/>
                </a:solidFill>
                <a:latin typeface="Calibri"/>
                <a:ea typeface="Calibri"/>
                <a:cs typeface="Calibri"/>
                <a:sym typeface="Calibri"/>
                <a:hlinkClick r:id="rId4"/>
              </a:rPr>
              <a:t>Distance Mentorship Training Modules</a:t>
            </a:r>
            <a:endParaRPr lang="en-US" sz="3200" b="0"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Additional Communication Resources</a:t>
            </a:r>
          </a:p>
        </p:txBody>
      </p:sp>
      <p:sp>
        <p:nvSpPr>
          <p:cNvPr id="439" name="Shape 439"/>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Watkins, S. &amp; Clark, T.C. (1991). A coactive sign system for children who are dual-sensory impaired. American Annuals of the Deaf, 136, (4), 321-324.</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Project Salute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hlinkClick r:id="rId3"/>
              </a:rPr>
              <a:t>Project Salute Home Page</a:t>
            </a:r>
            <a:endParaRPr lang="en-US" sz="2800" b="0"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sng" strike="noStrike" cap="none" dirty="0">
                <a:solidFill>
                  <a:schemeClr val="hlink"/>
                </a:solidFill>
                <a:latin typeface="Calibri"/>
                <a:ea typeface="Calibri"/>
                <a:cs typeface="Calibri"/>
                <a:sym typeface="Calibri"/>
                <a:hlinkClick r:id="rId4"/>
              </a:rPr>
              <a:t>Project Salute Coactive Signing</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a:t>Questions Section Three</a:t>
            </a:r>
          </a:p>
        </p:txBody>
      </p:sp>
      <p:pic>
        <p:nvPicPr>
          <p:cNvPr id="2" name="Picture 1" descr="Questions?"/>
          <p:cNvPicPr>
            <a:picLocks noChangeAspect="1"/>
          </p:cNvPicPr>
          <p:nvPr/>
        </p:nvPicPr>
        <p:blipFill>
          <a:blip r:embed="rId2"/>
          <a:stretch>
            <a:fillRect/>
          </a:stretch>
        </p:blipFill>
        <p:spPr>
          <a:xfrm>
            <a:off x="1143000" y="838200"/>
            <a:ext cx="6781800" cy="48006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978162" y="533400"/>
            <a:ext cx="7772400" cy="1361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Social Emotional</a:t>
            </a:r>
          </a:p>
        </p:txBody>
      </p:sp>
      <p:pic>
        <p:nvPicPr>
          <p:cNvPr id="445" name="Shape 445" descr="Female child laying on her back on the floor. An adult female is propped up above her. The child is touching the adult's fac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73750" y="2209800"/>
            <a:ext cx="5781225" cy="3843899"/>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Social Emotional: Key Factors</a:t>
            </a:r>
          </a:p>
        </p:txBody>
      </p:sp>
      <p:sp>
        <p:nvSpPr>
          <p:cNvPr id="451" name="Shape 451"/>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Encouraging Relationships and Bonding</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Fostering Trust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Stress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Intervener Support</a:t>
            </a:r>
          </a:p>
        </p:txBody>
      </p:sp>
      <p:pic>
        <p:nvPicPr>
          <p:cNvPr id="452" name="Shape 452" descr="A father bends over and smiles at his young son. The boy grins back at his fa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93500" y="2783925"/>
            <a:ext cx="3708650" cy="342900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Building Rapport</a:t>
            </a:r>
          </a:p>
        </p:txBody>
      </p:sp>
      <p:sp>
        <p:nvSpPr>
          <p:cNvPr id="459" name="Shape 459"/>
          <p:cNvSpPr txBox="1">
            <a:spLocks noGrp="1"/>
          </p:cNvSpPr>
          <p:nvPr>
            <p:ph type="body" idx="2"/>
          </p:nvPr>
        </p:nvSpPr>
        <p:spPr>
          <a:xfrm>
            <a:off x="3886200" y="1600200"/>
            <a:ext cx="4800599" cy="4525963"/>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Approach child from side</a:t>
            </a:r>
          </a:p>
          <a:p>
            <a:pPr marL="457200" marR="0" lvl="0"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First point of contact: shoulder or leg, not hands</a:t>
            </a:r>
          </a:p>
          <a:p>
            <a:pPr marL="457200" marR="0" lvl="0"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Use voice, personal identifier, or touch to identify yourself</a:t>
            </a:r>
          </a:p>
          <a:p>
            <a:pPr marL="457200" marR="0" lvl="0"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Wait for acknowledgement, allow child to turn, reach, connect</a:t>
            </a:r>
          </a:p>
        </p:txBody>
      </p:sp>
      <p:pic>
        <p:nvPicPr>
          <p:cNvPr id="460" name="Shape 460" descr="A woman sits on the ground with a child between her legs. She has one hand on the child's head. The child is laughing."/>
          <p:cNvPicPr preferRelativeResize="0"/>
          <p:nvPr/>
        </p:nvPicPr>
        <p:blipFill rotWithShape="1">
          <a:blip r:embed="rId3">
            <a:alphaModFix/>
          </a:blip>
          <a:srcRect/>
          <a:stretch/>
        </p:blipFill>
        <p:spPr>
          <a:xfrm>
            <a:off x="533400" y="1981200"/>
            <a:ext cx="3314700" cy="3457574"/>
          </a:xfrm>
          <a:prstGeom prst="rect">
            <a:avLst/>
          </a:prstGeom>
          <a:noFill/>
          <a:ln>
            <a:noFill/>
          </a:ln>
        </p:spPr>
      </p:pic>
      <p:sp>
        <p:nvSpPr>
          <p:cNvPr id="461" name="Shape 461"/>
          <p:cNvSpPr txBox="1"/>
          <p:nvPr/>
        </p:nvSpPr>
        <p:spPr>
          <a:xfrm>
            <a:off x="5569650" y="6382300"/>
            <a:ext cx="3290099" cy="336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000" b="0" i="0" strike="noStrike" cap="none" dirty="0">
                <a:solidFill>
                  <a:schemeClr val="tx1"/>
                </a:solidFill>
                <a:latin typeface="Arial"/>
                <a:ea typeface="Arial"/>
                <a:cs typeface="Arial"/>
                <a:sym typeface="Arial"/>
              </a:rPr>
              <a:t>Photo: Washington Sensory Disabilities Services</a:t>
            </a:r>
            <a:endParaRPr lang="en-US" sz="1000" b="0" i="0" strike="noStrike" cap="none" dirty="0">
              <a:solidFill>
                <a:schemeClr val="tx1"/>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 name="Title 1"/>
          <p:cNvSpPr>
            <a:spLocks noGrp="1"/>
          </p:cNvSpPr>
          <p:nvPr>
            <p:ph type="title"/>
          </p:nvPr>
        </p:nvSpPr>
        <p:spPr/>
        <p:txBody>
          <a:bodyPr/>
          <a:lstStyle/>
          <a:p>
            <a:r>
              <a:rPr lang="en-US" b="1" dirty="0"/>
              <a:t>Definition of Deaf-Blindness</a:t>
            </a:r>
            <a:endParaRPr lang="en-US" dirty="0"/>
          </a:p>
        </p:txBody>
      </p:sp>
      <p:sp>
        <p:nvSpPr>
          <p:cNvPr id="2" name="Text Placeholder 1"/>
          <p:cNvSpPr>
            <a:spLocks noGrp="1"/>
          </p:cNvSpPr>
          <p:nvPr>
            <p:ph type="body" idx="2"/>
          </p:nvPr>
        </p:nvSpPr>
        <p:spPr>
          <a:xfrm>
            <a:off x="457200" y="1295400"/>
            <a:ext cx="4876800" cy="5105399"/>
          </a:xfrm>
        </p:spPr>
        <p:txBody>
          <a:bodyPr/>
          <a:lstStyle/>
          <a:p>
            <a:pPr marL="0" lvl="0" indent="0">
              <a:lnSpc>
                <a:spcPct val="115000"/>
              </a:lnSpc>
              <a:spcBef>
                <a:spcPts val="0"/>
              </a:spcBef>
              <a:buSzPct val="25000"/>
              <a:buNone/>
            </a:pPr>
            <a:r>
              <a:rPr lang="en-US" sz="2600" dirty="0"/>
              <a:t>When we hear the term deaf-blind, we often imagine a person who is unable to hear or see anything; however, this is typically not the case.</a:t>
            </a:r>
            <a:endParaRPr lang="en-US" sz="2600" dirty="0">
              <a:latin typeface="Arial"/>
              <a:ea typeface="Arial"/>
              <a:cs typeface="Arial"/>
              <a:sym typeface="Arial"/>
            </a:endParaRPr>
          </a:p>
          <a:p>
            <a:pPr marL="0" lvl="0" indent="0">
              <a:lnSpc>
                <a:spcPct val="115000"/>
              </a:lnSpc>
              <a:spcBef>
                <a:spcPts val="600"/>
              </a:spcBef>
              <a:buSzPct val="25000"/>
              <a:buNone/>
            </a:pPr>
            <a:r>
              <a:rPr lang="en-US" sz="2600" dirty="0"/>
              <a:t>“Deaf-blind” describes any </a:t>
            </a:r>
            <a:r>
              <a:rPr lang="en-US" sz="2600" u="sng" dirty="0"/>
              <a:t>combined hearing and vision loss </a:t>
            </a:r>
            <a:r>
              <a:rPr lang="en-US" sz="2600" dirty="0"/>
              <a:t>that significantly limits children’s ability to get information from people and objects around them.</a:t>
            </a:r>
          </a:p>
        </p:txBody>
      </p:sp>
      <p:pic>
        <p:nvPicPr>
          <p:cNvPr id="3074" name="Picture 1" descr="Black and white profile photo of young gir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5774" y="1813034"/>
            <a:ext cx="30607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Building Rapport (Cont.)</a:t>
            </a:r>
          </a:p>
        </p:txBody>
      </p:sp>
      <p:sp>
        <p:nvSpPr>
          <p:cNvPr id="468" name="Shape 468"/>
          <p:cNvSpPr txBox="1">
            <a:spLocks noGrp="1"/>
          </p:cNvSpPr>
          <p:nvPr>
            <p:ph type="body" idx="1"/>
          </p:nvPr>
        </p:nvSpPr>
        <p:spPr>
          <a:xfrm>
            <a:off x="457200" y="1600200"/>
            <a:ext cx="8229600" cy="48018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Make yourself available, move slowly</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Provide wait time</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Observe child for communication attempts: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movements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muscle tension</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change in posture</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eye gaze</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vocalizations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gestures</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Respond through turn taking</a:t>
            </a:r>
          </a:p>
        </p:txBody>
      </p:sp>
      <p:pic>
        <p:nvPicPr>
          <p:cNvPr id="469" name="Shape 469" descr="A young girl and adult female have their hands raised to their faces, Their hands are touching in the cen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7275" y="3441525"/>
            <a:ext cx="3369522" cy="2240398"/>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Active Learning</a:t>
            </a:r>
          </a:p>
        </p:txBody>
      </p:sp>
      <p:sp>
        <p:nvSpPr>
          <p:cNvPr id="476" name="Shape 47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child builds relationships and feels secure</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Begins to explore and reach out</a:t>
            </a:r>
          </a:p>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Active Learning</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Emphasizes items or activities with sound, tactile elements, movement</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The Learner is the active one</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Everyone can learn</a:t>
            </a:r>
          </a:p>
          <a:p>
            <a:pPr marL="457200" marR="0" lvl="0" indent="-228600" algn="l" rtl="0">
              <a:lnSpc>
                <a:spcPct val="100000"/>
              </a:lnSpc>
              <a:spcBef>
                <a:spcPts val="0"/>
              </a:spcBef>
              <a:spcAft>
                <a:spcPts val="0"/>
              </a:spcAft>
              <a:buClr>
                <a:schemeClr val="dk1"/>
              </a:buClr>
              <a:buSzPct val="100000"/>
              <a:buFont typeface="Arial"/>
              <a:buChar char="•"/>
            </a:pPr>
            <a:r>
              <a:rPr lang="en-US" sz="3200" b="0" i="0" u="sng" strike="noStrike" cap="none" dirty="0">
                <a:solidFill>
                  <a:schemeClr val="hlink"/>
                </a:solidFill>
                <a:latin typeface="Calibri"/>
                <a:ea typeface="Calibri"/>
                <a:cs typeface="Calibri"/>
                <a:sym typeface="Calibri"/>
                <a:hlinkClick r:id="rId3"/>
              </a:rPr>
              <a:t>LilliWorks Active Learning Foundation</a:t>
            </a:r>
            <a:endParaRPr lang="en-US" sz="3200" b="0" i="0" u="none" strike="noStrike" cap="none"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p:txBody>
          <a:bodyPr/>
          <a:lstStyle/>
          <a:p>
            <a:pPr lvl="0"/>
            <a:r>
              <a:rPr lang="en-US" dirty="0">
                <a:sym typeface="Calibri"/>
              </a:rPr>
              <a:t>Video Example: Active Learning</a:t>
            </a:r>
          </a:p>
        </p:txBody>
      </p:sp>
      <p:sp>
        <p:nvSpPr>
          <p:cNvPr id="483" name="Shape 483" descr="Video Slide: active learning table"/>
          <p:cNvSpPr/>
          <p:nvPr/>
        </p:nvSpPr>
        <p:spPr>
          <a:xfrm>
            <a:off x="2286000" y="2019300"/>
            <a:ext cx="4572000" cy="3429000"/>
          </a:xfrm>
          <a:prstGeom prst="rect">
            <a:avLst/>
          </a:prstGeom>
          <a:blipFill rotWithShape="1">
            <a:blip r:embed="rId3">
              <a:alphaModFix/>
            </a:blip>
            <a:stretch>
              <a:fillRect/>
            </a:stretch>
          </a:blipFill>
          <a:ln>
            <a:noFill/>
          </a:ln>
        </p:spPr>
        <p:txBody>
          <a:bodyPr lIns="91425" tIns="91425" rIns="91425" bIns="91425" anchor="ctr" anchorCtr="0">
            <a:noAutofit/>
          </a:bodyPr>
          <a:lstStyle/>
          <a:p>
            <a:pPr lvl="0">
              <a:spcBef>
                <a:spcPts val="0"/>
              </a:spcBef>
              <a:buNone/>
            </a:pPr>
            <a:endParaRPr/>
          </a:p>
        </p:txBody>
      </p:sp>
      <p:sp>
        <p:nvSpPr>
          <p:cNvPr id="4" name="Text Placeholder 3"/>
          <p:cNvSpPr>
            <a:spLocks noGrp="1"/>
          </p:cNvSpPr>
          <p:nvPr>
            <p:ph type="body" idx="1"/>
          </p:nvPr>
        </p:nvSpPr>
        <p:spPr>
          <a:xfrm>
            <a:off x="2495550" y="5791200"/>
            <a:ext cx="4152900" cy="411160"/>
          </a:xfrm>
        </p:spPr>
        <p:txBody>
          <a:bodyPr/>
          <a:lstStyle/>
          <a:p>
            <a:pPr indent="0">
              <a:buNone/>
            </a:pPr>
            <a:r>
              <a:rPr lang="en-US" sz="2800" dirty="0">
                <a:hlinkClick r:id="rId4"/>
              </a:rPr>
              <a:t>Zoe in the "Little Room"</a:t>
            </a:r>
            <a:r>
              <a:rPr lang="en-US" sz="2800" dirty="0"/>
              <a:t>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Resources for Social Emotional </a:t>
            </a:r>
          </a:p>
        </p:txBody>
      </p:sp>
      <p:sp>
        <p:nvSpPr>
          <p:cNvPr id="489" name="Shape 489"/>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dirty="0"/>
              <a:t>Supporting Parent Access to Resources, Knowledge, Linkages and Education</a:t>
            </a:r>
            <a:endParaRPr lang="en-US" b="0" i="0" u="none" strike="noStrike" cap="none" dirty="0">
              <a:solidFill>
                <a:schemeClr val="dk1"/>
              </a:solidFill>
              <a:sym typeface="Calibri"/>
            </a:endParaRPr>
          </a:p>
          <a:p>
            <a:pPr marL="457200" marR="0" lvl="1" indent="0" algn="l" rtl="0">
              <a:lnSpc>
                <a:spcPct val="100000"/>
              </a:lnSpc>
              <a:spcBef>
                <a:spcPts val="560"/>
              </a:spcBef>
              <a:spcAft>
                <a:spcPts val="0"/>
              </a:spcAft>
              <a:buClr>
                <a:schemeClr val="dk1"/>
              </a:buClr>
              <a:buSzPct val="25000"/>
              <a:buFont typeface="Arial"/>
              <a:buNone/>
            </a:pPr>
            <a:r>
              <a:rPr lang="en-US" sz="3200" b="0" i="0" u="sng" strike="noStrike" cap="none" dirty="0">
                <a:solidFill>
                  <a:schemeClr val="hlink"/>
                </a:solidFill>
                <a:sym typeface="Calibri"/>
                <a:hlinkClick r:id="rId3"/>
              </a:rPr>
              <a:t>SPARKLE</a:t>
            </a:r>
            <a:endParaRPr lang="en-US" sz="3200" b="0" i="0" u="sng" strike="noStrike" cap="none" dirty="0">
              <a:solidFill>
                <a:schemeClr val="hlink"/>
              </a:solidFill>
              <a:sym typeface="Calibri"/>
              <a:hlinkClick r:id="rId4"/>
            </a:endParaRPr>
          </a:p>
          <a:p>
            <a:pPr marL="342900" marR="0" lvl="0" indent="-342900" algn="l" rtl="0">
              <a:lnSpc>
                <a:spcPct val="100000"/>
              </a:lnSpc>
              <a:spcBef>
                <a:spcPts val="640"/>
              </a:spcBef>
              <a:spcAft>
                <a:spcPts val="0"/>
              </a:spcAft>
              <a:buClr>
                <a:schemeClr val="dk1"/>
              </a:buClr>
              <a:buSzPct val="100000"/>
              <a:buFont typeface="Arial"/>
              <a:buChar char="•"/>
            </a:pPr>
            <a:r>
              <a:rPr lang="en-US" b="0" i="0" u="none" strike="noStrike" cap="none" dirty="0">
                <a:solidFill>
                  <a:schemeClr val="dk1"/>
                </a:solidFill>
                <a:sym typeface="Calibri"/>
              </a:rPr>
              <a:t>Interveners and Children Who Are Deafblind</a:t>
            </a:r>
          </a:p>
          <a:p>
            <a:pPr marL="457200" marR="0" lvl="1" indent="0" algn="l" rtl="0">
              <a:lnSpc>
                <a:spcPct val="100000"/>
              </a:lnSpc>
              <a:spcBef>
                <a:spcPts val="560"/>
              </a:spcBef>
              <a:spcAft>
                <a:spcPts val="0"/>
              </a:spcAft>
              <a:buClr>
                <a:schemeClr val="dk1"/>
              </a:buClr>
              <a:buSzPct val="25000"/>
              <a:buFont typeface="Arial"/>
              <a:buNone/>
            </a:pPr>
            <a:r>
              <a:rPr lang="en-US" sz="3200" b="0" i="0" u="sng" strike="noStrike" cap="none" dirty="0">
                <a:solidFill>
                  <a:schemeClr val="hlink"/>
                </a:solidFill>
                <a:sym typeface="Calibri"/>
                <a:hlinkClick r:id="rId5"/>
              </a:rPr>
              <a:t>Intervener</a:t>
            </a:r>
            <a:endParaRPr lang="en-US" sz="3200" b="0" i="0" u="sng" strike="noStrike" cap="none" dirty="0">
              <a:solidFill>
                <a:schemeClr val="hlink"/>
              </a:solidFill>
              <a:sym typeface="Calibri"/>
              <a:hlinkClick r:id="rId6"/>
            </a:endParaRPr>
          </a:p>
          <a:p>
            <a:pPr marL="457200" marR="0" lvl="0" indent="-228600" algn="l" rtl="0">
              <a:lnSpc>
                <a:spcPct val="100000"/>
              </a:lnSpc>
              <a:spcBef>
                <a:spcPts val="560"/>
              </a:spcBef>
              <a:spcAft>
                <a:spcPts val="0"/>
              </a:spcAft>
            </a:pPr>
            <a:r>
              <a:rPr lang="en-US" dirty="0"/>
              <a:t>Active Learning</a:t>
            </a:r>
          </a:p>
          <a:p>
            <a:pPr marL="457200" marR="0" lvl="0" indent="0" algn="l" rtl="0">
              <a:lnSpc>
                <a:spcPct val="100000"/>
              </a:lnSpc>
              <a:spcBef>
                <a:spcPts val="560"/>
              </a:spcBef>
              <a:spcAft>
                <a:spcPts val="0"/>
              </a:spcAft>
              <a:buNone/>
            </a:pPr>
            <a:r>
              <a:rPr lang="en-US" u="sng" dirty="0">
                <a:solidFill>
                  <a:schemeClr val="hlink"/>
                </a:solidFill>
                <a:hlinkClick r:id="rId7"/>
              </a:rPr>
              <a:t>LilliWorks</a:t>
            </a:r>
            <a:r>
              <a:rPr lang="en-US" dirty="0"/>
              <a:t> </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722299" y="682300"/>
            <a:ext cx="7772400" cy="136207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Concept Development</a:t>
            </a:r>
          </a:p>
        </p:txBody>
      </p:sp>
      <p:pic>
        <p:nvPicPr>
          <p:cNvPr id="495" name="Shape 495" descr="A woman holds up a guitar. A young boy plucks some string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7337" y="1905000"/>
            <a:ext cx="4298524" cy="3788100"/>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Concept Development: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Key Factors</a:t>
            </a:r>
          </a:p>
        </p:txBody>
      </p:sp>
      <p:sp>
        <p:nvSpPr>
          <p:cNvPr id="501" name="Shape 501"/>
          <p:cNvSpPr txBox="1">
            <a:spLocks noGrp="1"/>
          </p:cNvSpPr>
          <p:nvPr>
            <p:ph type="body" idx="1"/>
          </p:nvPr>
        </p:nvSpPr>
        <p:spPr>
          <a:xfrm>
            <a:off x="1219200" y="1752600"/>
            <a:ext cx="6096000" cy="41976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Concepts vs. Skill</a:t>
            </a:r>
          </a:p>
          <a:p>
            <a:pPr marL="342900" marR="0" lvl="0" indent="-342900" algn="l" rtl="0">
              <a:lnSpc>
                <a:spcPct val="10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Concepts</a:t>
            </a:r>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Concrete concepts (i.e., chair)</a:t>
            </a:r>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Semi Concrete concepts (i.e., jumping)</a:t>
            </a:r>
          </a:p>
          <a:p>
            <a:pPr marL="742950" marR="0" lvl="1" indent="-285750" algn="l" rtl="0">
              <a:lnSpc>
                <a:spcPct val="10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Abstract Concepts (i.e., nervousness)</a:t>
            </a:r>
          </a:p>
          <a:p>
            <a:pPr marR="0" lvl="0" indent="0" algn="l" rtl="0">
              <a:lnSpc>
                <a:spcPct val="100000"/>
              </a:lnSpc>
              <a:spcBef>
                <a:spcPts val="560"/>
              </a:spcBef>
              <a:spcAft>
                <a:spcPts val="0"/>
              </a:spcAft>
              <a:buClr>
                <a:schemeClr val="dk1"/>
              </a:buClr>
              <a:buSzPct val="100000"/>
              <a:buFont typeface="Arial"/>
              <a:buChar char="•"/>
            </a:pPr>
            <a:r>
              <a:rPr lang="en-US" sz="2800" dirty="0"/>
              <a:t>Concepts</a:t>
            </a:r>
          </a:p>
          <a:p>
            <a:pPr marR="0" lvl="1" indent="457200" algn="l" rtl="0">
              <a:lnSpc>
                <a:spcPct val="100000"/>
              </a:lnSpc>
              <a:spcBef>
                <a:spcPts val="560"/>
              </a:spcBef>
              <a:spcAft>
                <a:spcPts val="0"/>
              </a:spcAft>
              <a:buClr>
                <a:schemeClr val="dk1"/>
              </a:buClr>
              <a:buSzPct val="100000"/>
              <a:buFont typeface="Arial"/>
              <a:buChar char="–"/>
            </a:pPr>
            <a:r>
              <a:rPr lang="en-US" sz="2400" dirty="0"/>
              <a:t>People and Relationships</a:t>
            </a:r>
          </a:p>
          <a:p>
            <a:pPr marR="0" lvl="1" indent="457200" algn="l" rtl="0">
              <a:lnSpc>
                <a:spcPct val="100000"/>
              </a:lnSpc>
              <a:spcBef>
                <a:spcPts val="560"/>
              </a:spcBef>
              <a:spcAft>
                <a:spcPts val="0"/>
              </a:spcAft>
              <a:buClr>
                <a:schemeClr val="dk1"/>
              </a:buClr>
              <a:buSzPct val="100000"/>
              <a:buFont typeface="Arial"/>
              <a:buChar char="–"/>
            </a:pPr>
            <a:r>
              <a:rPr lang="en-US" sz="2400" dirty="0"/>
              <a:t>Objects</a:t>
            </a:r>
          </a:p>
          <a:p>
            <a:pPr marR="0" lvl="1" indent="457200" algn="l" rtl="0">
              <a:lnSpc>
                <a:spcPct val="100000"/>
              </a:lnSpc>
              <a:spcBef>
                <a:spcPts val="560"/>
              </a:spcBef>
              <a:spcAft>
                <a:spcPts val="0"/>
              </a:spcAft>
              <a:buClr>
                <a:schemeClr val="dk1"/>
              </a:buClr>
              <a:buSzPct val="100000"/>
              <a:buFont typeface="Arial"/>
              <a:buChar char="–"/>
            </a:pPr>
            <a:r>
              <a:rPr lang="en-US" sz="2400" dirty="0"/>
              <a:t>Places</a:t>
            </a:r>
          </a:p>
          <a:p>
            <a:pPr marR="0" lvl="1" indent="457200" algn="l" rtl="0">
              <a:lnSpc>
                <a:spcPct val="100000"/>
              </a:lnSpc>
              <a:spcBef>
                <a:spcPts val="560"/>
              </a:spcBef>
              <a:spcAft>
                <a:spcPts val="0"/>
              </a:spcAft>
              <a:buClr>
                <a:schemeClr val="dk1"/>
              </a:buClr>
              <a:buSzPct val="100000"/>
              <a:buFont typeface="Arial"/>
              <a:buChar char="–"/>
            </a:pPr>
            <a:r>
              <a:rPr lang="en-US" sz="2400" dirty="0"/>
              <a:t>Routines, Actions, and Activities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dirty="0"/>
              <a:t>C</a:t>
            </a:r>
            <a:r>
              <a:rPr lang="en-US" sz="4000" b="1" i="0" u="none" strike="noStrike" cap="none" dirty="0">
                <a:solidFill>
                  <a:schemeClr val="dk1"/>
                </a:solidFill>
                <a:latin typeface="Calibri"/>
                <a:ea typeface="Calibri"/>
                <a:cs typeface="Calibri"/>
                <a:sym typeface="Calibri"/>
              </a:rPr>
              <a:t>oncept </a:t>
            </a:r>
            <a:r>
              <a:rPr lang="en-US" sz="4000" b="1" dirty="0"/>
              <a:t>D</a:t>
            </a:r>
            <a:r>
              <a:rPr lang="en-US" sz="4000" b="1" i="0" u="none" strike="noStrike" cap="none" dirty="0">
                <a:solidFill>
                  <a:schemeClr val="dk1"/>
                </a:solidFill>
                <a:latin typeface="Calibri"/>
                <a:ea typeface="Calibri"/>
                <a:cs typeface="Calibri"/>
                <a:sym typeface="Calibri"/>
              </a:rPr>
              <a:t>evelopment</a:t>
            </a:r>
            <a:r>
              <a:rPr lang="en-US" sz="4000" b="1" dirty="0"/>
              <a:t>: Objects</a:t>
            </a:r>
          </a:p>
        </p:txBody>
      </p:sp>
      <p:sp>
        <p:nvSpPr>
          <p:cNvPr id="507" name="Shape 507"/>
          <p:cNvSpPr txBox="1">
            <a:spLocks noGrp="1"/>
          </p:cNvSpPr>
          <p:nvPr>
            <p:ph type="body" idx="1"/>
          </p:nvPr>
        </p:nvSpPr>
        <p:spPr>
          <a:xfrm>
            <a:off x="3296550" y="1600200"/>
            <a:ext cx="53901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exist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have permanence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differ</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have names or labels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have characteristics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Objects have functions or use</a:t>
            </a:r>
          </a:p>
        </p:txBody>
      </p:sp>
      <p:pic>
        <p:nvPicPr>
          <p:cNvPr id="508" name="Shape 508" descr="A young girl holds a soft red object next to her ea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875" y="1417625"/>
            <a:ext cx="2097402" cy="2536276"/>
          </a:xfrm>
          <a:prstGeom prst="rect">
            <a:avLst/>
          </a:prstGeom>
          <a:noFill/>
          <a:ln>
            <a:noFill/>
          </a:ln>
        </p:spPr>
      </p:pic>
      <p:pic>
        <p:nvPicPr>
          <p:cNvPr id="509" name="Shape 509" descr="A young girl shakes a silver metal object next to her ea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8875" y="4120275"/>
            <a:ext cx="2097402" cy="2462999"/>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b="1" dirty="0"/>
              <a:t>Concept Development: </a:t>
            </a:r>
            <a:br>
              <a:rPr lang="en-US" b="1" dirty="0"/>
            </a:br>
            <a:r>
              <a:rPr lang="en-US" b="1" dirty="0"/>
              <a:t>Obtaining Information</a:t>
            </a:r>
          </a:p>
        </p:txBody>
      </p:sp>
      <p:sp>
        <p:nvSpPr>
          <p:cNvPr id="516" name="Shape 51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lnSpc>
                <a:spcPct val="115000"/>
              </a:lnSpc>
              <a:spcBef>
                <a:spcPts val="800"/>
              </a:spcBef>
            </a:pPr>
            <a:r>
              <a:rPr lang="en-US" dirty="0"/>
              <a:t>Essential information is missed and incidental learning is greatly limited</a:t>
            </a:r>
          </a:p>
          <a:p>
            <a:pPr marL="457200" lvl="0" indent="-228600" rtl="0">
              <a:lnSpc>
                <a:spcPct val="115000"/>
              </a:lnSpc>
              <a:spcBef>
                <a:spcPts val="800"/>
              </a:spcBef>
            </a:pPr>
            <a:r>
              <a:rPr lang="en-US" dirty="0"/>
              <a:t>All individuals have an “ongoing struggle to obtain information.”</a:t>
            </a:r>
          </a:p>
        </p:txBody>
      </p:sp>
      <p:sp>
        <p:nvSpPr>
          <p:cNvPr id="517" name="Shape 517"/>
          <p:cNvSpPr txBox="1"/>
          <p:nvPr/>
        </p:nvSpPr>
        <p:spPr>
          <a:xfrm>
            <a:off x="123700" y="6349500"/>
            <a:ext cx="8726999" cy="3848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22222"/>
              <a:buFont typeface="Arial"/>
              <a:buNone/>
            </a:pPr>
            <a:r>
              <a:rPr lang="en-US" sz="900" dirty="0">
                <a:solidFill>
                  <a:schemeClr val="dk1"/>
                </a:solidFill>
                <a:latin typeface="Calibri"/>
                <a:ea typeface="Calibri"/>
                <a:cs typeface="Calibri"/>
                <a:sym typeface="Calibri"/>
              </a:rPr>
              <a:t>Alsop, L.,  </a:t>
            </a:r>
            <a:r>
              <a:rPr lang="en-US" sz="900" dirty="0" err="1">
                <a:solidFill>
                  <a:schemeClr val="dk1"/>
                </a:solidFill>
                <a:latin typeface="Calibri"/>
                <a:ea typeface="Calibri"/>
                <a:cs typeface="Calibri"/>
                <a:sym typeface="Calibri"/>
              </a:rPr>
              <a:t>Blaha</a:t>
            </a:r>
            <a:r>
              <a:rPr lang="en-US" sz="900" dirty="0">
                <a:solidFill>
                  <a:schemeClr val="dk1"/>
                </a:solidFill>
                <a:latin typeface="Calibri"/>
                <a:ea typeface="Calibri"/>
                <a:cs typeface="Calibri"/>
                <a:sym typeface="Calibri"/>
              </a:rPr>
              <a:t>, R., &amp; </a:t>
            </a:r>
            <a:r>
              <a:rPr lang="en-US" sz="900" dirty="0" err="1">
                <a:solidFill>
                  <a:schemeClr val="dk1"/>
                </a:solidFill>
                <a:latin typeface="Calibri"/>
                <a:ea typeface="Calibri"/>
                <a:cs typeface="Calibri"/>
                <a:sym typeface="Calibri"/>
              </a:rPr>
              <a:t>Kloos</a:t>
            </a:r>
            <a:r>
              <a:rPr lang="en-US" sz="900" dirty="0">
                <a:solidFill>
                  <a:schemeClr val="dk1"/>
                </a:solidFill>
                <a:latin typeface="Calibri"/>
                <a:ea typeface="Calibri"/>
                <a:cs typeface="Calibri"/>
                <a:sym typeface="Calibri"/>
              </a:rPr>
              <a:t>, E. (2000)</a:t>
            </a:r>
            <a:r>
              <a:rPr lang="en-US" sz="900" i="1" dirty="0">
                <a:solidFill>
                  <a:schemeClr val="dk1"/>
                </a:solidFill>
                <a:latin typeface="Calibri"/>
                <a:ea typeface="Calibri"/>
                <a:cs typeface="Calibri"/>
                <a:sym typeface="Calibri"/>
              </a:rPr>
              <a:t>. Intervener in early intervention and educational settings for children and youth with </a:t>
            </a:r>
            <a:r>
              <a:rPr lang="en-US" sz="900" i="1" dirty="0" err="1">
                <a:solidFill>
                  <a:schemeClr val="dk1"/>
                </a:solidFill>
                <a:latin typeface="Calibri"/>
                <a:ea typeface="Calibri"/>
                <a:cs typeface="Calibri"/>
                <a:sym typeface="Calibri"/>
              </a:rPr>
              <a:t>deafblindness</a:t>
            </a:r>
            <a:r>
              <a:rPr lang="en-US" sz="900" i="1" dirty="0">
                <a:solidFill>
                  <a:schemeClr val="dk1"/>
                </a:solidFill>
                <a:latin typeface="Calibri"/>
                <a:ea typeface="Calibri"/>
                <a:cs typeface="Calibri"/>
                <a:sym typeface="Calibri"/>
              </a:rPr>
              <a:t>. </a:t>
            </a:r>
            <a:r>
              <a:rPr lang="en-US" sz="900" dirty="0">
                <a:solidFill>
                  <a:schemeClr val="dk1"/>
                </a:solidFill>
                <a:latin typeface="Calibri"/>
                <a:ea typeface="Calibri"/>
                <a:cs typeface="Calibri"/>
                <a:sym typeface="Calibri"/>
              </a:rPr>
              <a:t>Monmouth, OR: Western Oregon University, Teaching Research, National Technical Assistance Consortium for Children and Young Adults Who are Deaf-Blind.</a:t>
            </a:r>
          </a:p>
          <a:p>
            <a:pPr lvl="0">
              <a:spcBef>
                <a:spcPts val="0"/>
              </a:spcBef>
              <a:buNone/>
            </a:pPr>
            <a:endParaRPr dirty="0"/>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Concept Development: Needs</a:t>
            </a:r>
          </a:p>
        </p:txBody>
      </p:sp>
      <p:sp>
        <p:nvSpPr>
          <p:cNvPr id="524" name="Shape 52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Children need:</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Hands on experiences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Shared experiences</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Thoughtful presentation of experiences that “enable them to develop a gradually expanding view of the world.”</a:t>
            </a:r>
          </a:p>
          <a:p>
            <a:pPr marL="914400" marR="0" lvl="1" indent="-2286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Information, materials, and experiences presented in multimodal formats</a:t>
            </a:r>
          </a:p>
        </p:txBody>
      </p:sp>
      <p:sp>
        <p:nvSpPr>
          <p:cNvPr id="525" name="Shape 525"/>
          <p:cNvSpPr txBox="1"/>
          <p:nvPr/>
        </p:nvSpPr>
        <p:spPr>
          <a:xfrm>
            <a:off x="178375" y="6303025"/>
            <a:ext cx="8800500" cy="4559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900" b="0" i="0" u="none" strike="noStrike" cap="none" dirty="0">
                <a:solidFill>
                  <a:schemeClr val="dk1"/>
                </a:solidFill>
                <a:latin typeface="Calibri"/>
                <a:ea typeface="Calibri"/>
                <a:cs typeface="Calibri"/>
                <a:sym typeface="Calibri"/>
              </a:rPr>
              <a:t>Miles, B. &amp; </a:t>
            </a:r>
            <a:r>
              <a:rPr lang="en-US" sz="900" b="0" i="0" u="none" strike="noStrike" cap="none" dirty="0" err="1">
                <a:solidFill>
                  <a:schemeClr val="dk1"/>
                </a:solidFill>
                <a:latin typeface="Calibri"/>
                <a:ea typeface="Calibri"/>
                <a:cs typeface="Calibri"/>
                <a:sym typeface="Calibri"/>
              </a:rPr>
              <a:t>McLetchie</a:t>
            </a:r>
            <a:r>
              <a:rPr lang="en-US" sz="900" b="0" i="0" u="none" strike="noStrike" cap="none" dirty="0">
                <a:solidFill>
                  <a:schemeClr val="dk1"/>
                </a:solidFill>
                <a:latin typeface="Calibri"/>
                <a:ea typeface="Calibri"/>
                <a:cs typeface="Calibri"/>
                <a:sym typeface="Calibri"/>
              </a:rPr>
              <a:t>, B. (2008).  </a:t>
            </a:r>
            <a:r>
              <a:rPr lang="en-US" sz="900" b="0" i="1" u="none" strike="noStrike" cap="none" dirty="0">
                <a:solidFill>
                  <a:schemeClr val="dk1"/>
                </a:solidFill>
                <a:latin typeface="Calibri"/>
                <a:ea typeface="Calibri"/>
                <a:cs typeface="Calibri"/>
                <a:sym typeface="Calibri"/>
              </a:rPr>
              <a:t>Developing Concepts with Children Who Are Deaf-Blind</a:t>
            </a:r>
            <a:r>
              <a:rPr lang="en-US" sz="900" b="0" i="0" u="none" strike="noStrike" cap="none" dirty="0">
                <a:solidFill>
                  <a:schemeClr val="dk1"/>
                </a:solidFill>
                <a:latin typeface="Calibri"/>
                <a:ea typeface="Calibri"/>
                <a:cs typeface="Calibri"/>
                <a:sym typeface="Calibri"/>
              </a:rPr>
              <a:t>. Monmouth, OR: The National Consortium on Deaf-Blindness</a:t>
            </a:r>
            <a:r>
              <a:rPr lang="en-US" sz="18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81000" y="381000"/>
            <a:ext cx="8162924"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Resources for Concept Development </a:t>
            </a:r>
          </a:p>
        </p:txBody>
      </p:sp>
      <p:sp>
        <p:nvSpPr>
          <p:cNvPr id="531" name="Shape 531"/>
          <p:cNvSpPr txBox="1">
            <a:spLocks noGrp="1"/>
          </p:cNvSpPr>
          <p:nvPr>
            <p:ph type="body" idx="1"/>
          </p:nvPr>
        </p:nvSpPr>
        <p:spPr>
          <a:xfrm>
            <a:off x="228600" y="1447800"/>
            <a:ext cx="8458200" cy="5029200"/>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dk1"/>
              </a:buClr>
              <a:buSzPct val="100000"/>
              <a:buFont typeface="Arial"/>
              <a:buChar char="–"/>
            </a:pPr>
            <a:r>
              <a:rPr lang="en-US" b="0" i="0" u="none" strike="noStrike" cap="none" dirty="0">
                <a:solidFill>
                  <a:schemeClr val="dk1"/>
                </a:solidFill>
                <a:sym typeface="Calibri"/>
              </a:rPr>
              <a:t>Perkins. Strategies for Early Cognitive Skills/Concept Development: </a:t>
            </a:r>
            <a:r>
              <a:rPr lang="en-US" b="0" i="0" u="sng" strike="noStrike" cap="none" dirty="0">
                <a:solidFill>
                  <a:schemeClr val="hlink"/>
                </a:solidFill>
                <a:sym typeface="Calibri"/>
                <a:hlinkClick r:id="rId3"/>
              </a:rPr>
              <a:t>Perkins School for the Blind eLearning</a:t>
            </a:r>
            <a:endParaRPr lang="en-US" u="sng" dirty="0">
              <a:solidFill>
                <a:schemeClr val="hlink"/>
              </a:solidFill>
            </a:endParaRPr>
          </a:p>
          <a:p>
            <a:pPr marL="742950" marR="0" lvl="1" indent="-285750" algn="l" rtl="0">
              <a:lnSpc>
                <a:spcPct val="100000"/>
              </a:lnSpc>
              <a:spcBef>
                <a:spcPts val="0"/>
              </a:spcBef>
              <a:spcAft>
                <a:spcPts val="0"/>
              </a:spcAft>
              <a:buClr>
                <a:schemeClr val="dk1"/>
              </a:buClr>
              <a:buSzPct val="100000"/>
              <a:buFont typeface="Arial"/>
              <a:buChar char="–"/>
            </a:pPr>
            <a:r>
              <a:rPr lang="en-US" b="0" i="0" u="none" strike="noStrike" cap="none" dirty="0">
                <a:solidFill>
                  <a:schemeClr val="dk1"/>
                </a:solidFill>
                <a:sym typeface="Calibri"/>
              </a:rPr>
              <a:t>Cause and Effect</a:t>
            </a:r>
            <a:r>
              <a:rPr lang="en-US" dirty="0"/>
              <a:t>, </a:t>
            </a:r>
            <a:r>
              <a:rPr lang="en-US" b="0" i="0" u="none" strike="noStrike" cap="none" dirty="0">
                <a:solidFill>
                  <a:schemeClr val="dk1"/>
                </a:solidFill>
                <a:sym typeface="Calibri"/>
              </a:rPr>
              <a:t>Object Functions, Object Permanence</a:t>
            </a:r>
            <a:r>
              <a:rPr lang="en-US" dirty="0"/>
              <a:t>, </a:t>
            </a:r>
            <a:r>
              <a:rPr lang="en-US" b="0" i="0" u="none" strike="noStrike" cap="none" dirty="0">
                <a:solidFill>
                  <a:schemeClr val="dk1"/>
                </a:solidFill>
                <a:sym typeface="Calibri"/>
              </a:rPr>
              <a:t>Taking Turns</a:t>
            </a:r>
          </a:p>
          <a:p>
            <a:pPr marL="742950" marR="0" lvl="1" indent="-285750" algn="l" rtl="0">
              <a:lnSpc>
                <a:spcPct val="100000"/>
              </a:lnSpc>
              <a:spcBef>
                <a:spcPts val="400"/>
              </a:spcBef>
              <a:spcAft>
                <a:spcPts val="0"/>
              </a:spcAft>
              <a:buClr>
                <a:schemeClr val="dk1"/>
              </a:buClr>
              <a:buSzPct val="100000"/>
              <a:buFont typeface="Arial"/>
              <a:buChar char="–"/>
            </a:pPr>
            <a:r>
              <a:rPr lang="en-US" b="0" i="0" u="none" strike="noStrike" cap="none" dirty="0">
                <a:solidFill>
                  <a:schemeClr val="dk1"/>
                </a:solidFill>
                <a:sym typeface="Calibri"/>
              </a:rPr>
              <a:t>SPARKLE: </a:t>
            </a:r>
            <a:r>
              <a:rPr lang="en-US" b="0" i="0" u="sng" strike="noStrike" cap="none" dirty="0">
                <a:solidFill>
                  <a:schemeClr val="hlink"/>
                </a:solidFill>
                <a:sym typeface="Calibri"/>
                <a:hlinkClick r:id="rId4"/>
              </a:rPr>
              <a:t>SPARKLE Concept Development</a:t>
            </a:r>
          </a:p>
          <a:p>
            <a:pPr marL="742950" marR="0" lvl="1" indent="-285750" algn="l" rtl="0">
              <a:lnSpc>
                <a:spcPct val="100000"/>
              </a:lnSpc>
              <a:spcBef>
                <a:spcPts val="400"/>
              </a:spcBef>
              <a:spcAft>
                <a:spcPts val="0"/>
              </a:spcAft>
              <a:buClr>
                <a:schemeClr val="dk1"/>
              </a:buClr>
              <a:buSzPct val="100000"/>
              <a:buFont typeface="Arial"/>
              <a:buChar char="–"/>
            </a:pPr>
            <a:r>
              <a:rPr lang="en-US" b="0" i="1" u="none" strike="noStrike" cap="none" dirty="0">
                <a:solidFill>
                  <a:schemeClr val="dk1"/>
                </a:solidFill>
                <a:sym typeface="Calibri"/>
              </a:rPr>
              <a:t>What a Concept </a:t>
            </a:r>
            <a:r>
              <a:rPr lang="en-US" b="0" i="0" u="none" strike="noStrike" cap="none" dirty="0">
                <a:solidFill>
                  <a:schemeClr val="dk1"/>
                </a:solidFill>
                <a:sym typeface="Calibri"/>
              </a:rPr>
              <a:t>by Jim </a:t>
            </a:r>
            <a:r>
              <a:rPr lang="en-US" b="0" i="0" u="none" strike="noStrike" cap="none" dirty="0" err="1">
                <a:solidFill>
                  <a:schemeClr val="dk1"/>
                </a:solidFill>
                <a:sym typeface="Calibri"/>
              </a:rPr>
              <a:t>Durkel</a:t>
            </a:r>
            <a:r>
              <a:rPr lang="en-US" b="0" i="0" u="none" strike="noStrike" cap="none" dirty="0">
                <a:solidFill>
                  <a:schemeClr val="dk1"/>
                </a:solidFill>
                <a:sym typeface="Calibri"/>
              </a:rPr>
              <a:t> at the Texas School for the Blind </a:t>
            </a:r>
            <a:r>
              <a:rPr lang="en-US" b="0" i="0" u="sng" strike="noStrike" cap="none" dirty="0">
                <a:solidFill>
                  <a:schemeClr val="hlink"/>
                </a:solidFill>
                <a:sym typeface="Calibri"/>
                <a:hlinkClick r:id="rId5"/>
              </a:rPr>
              <a:t>TSBVI What a Concept!</a:t>
            </a:r>
            <a:endParaRPr lang="en-US" b="0" i="0" u="sng" strike="noStrike" cap="none" dirty="0">
              <a:solidFill>
                <a:schemeClr val="hlink"/>
              </a:solidFill>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 name="Title 1"/>
          <p:cNvSpPr>
            <a:spLocks noGrp="1"/>
          </p:cNvSpPr>
          <p:nvPr>
            <p:ph type="title"/>
          </p:nvPr>
        </p:nvSpPr>
        <p:spPr/>
        <p:txBody>
          <a:bodyPr/>
          <a:lstStyle/>
          <a:p>
            <a:r>
              <a:rPr lang="en-US" b="1" dirty="0"/>
              <a:t>Etiologies of Deaf-Blindness</a:t>
            </a:r>
            <a:endParaRPr lang="en-US" dirty="0"/>
          </a:p>
        </p:txBody>
      </p:sp>
      <p:sp>
        <p:nvSpPr>
          <p:cNvPr id="2" name="Text Placeholder 1"/>
          <p:cNvSpPr>
            <a:spLocks noGrp="1"/>
          </p:cNvSpPr>
          <p:nvPr>
            <p:ph type="body" idx="2"/>
          </p:nvPr>
        </p:nvSpPr>
        <p:spPr>
          <a:xfrm>
            <a:off x="501502" y="1345019"/>
            <a:ext cx="8261498" cy="5131982"/>
          </a:xfrm>
        </p:spPr>
        <p:txBody>
          <a:bodyPr/>
          <a:lstStyle/>
          <a:p>
            <a:pPr lvl="0" indent="-342900">
              <a:lnSpc>
                <a:spcPct val="90000"/>
              </a:lnSpc>
              <a:spcBef>
                <a:spcPts val="0"/>
              </a:spcBef>
              <a:buSzPct val="25000"/>
              <a:buNone/>
            </a:pPr>
            <a:r>
              <a:rPr lang="en-US" dirty="0"/>
              <a:t>There are a wide variety of causes of deaf-blindness </a:t>
            </a:r>
          </a:p>
          <a:p>
            <a:pPr lvl="0" indent="-342900">
              <a:lnSpc>
                <a:spcPct val="90000"/>
              </a:lnSpc>
              <a:spcBef>
                <a:spcPts val="0"/>
              </a:spcBef>
              <a:buSzPct val="25000"/>
              <a:buNone/>
            </a:pPr>
            <a:endParaRPr lang="en-US" dirty="0"/>
          </a:p>
          <a:p>
            <a:pPr lvl="0" indent="-342900">
              <a:lnSpc>
                <a:spcPct val="90000"/>
              </a:lnSpc>
              <a:spcBef>
                <a:spcPts val="0"/>
              </a:spcBef>
              <a:buSzPct val="25000"/>
              <a:buNone/>
            </a:pPr>
            <a:r>
              <a:rPr lang="en-US" dirty="0"/>
              <a:t>Children might be at risk for having combined vision and hearing losses, due to:</a:t>
            </a:r>
          </a:p>
          <a:p>
            <a:pPr marL="457200" lvl="0" indent="-381000">
              <a:lnSpc>
                <a:spcPct val="90000"/>
              </a:lnSpc>
            </a:pPr>
            <a:r>
              <a:rPr lang="en-US" dirty="0"/>
              <a:t>hereditary syndrome or disorder</a:t>
            </a:r>
          </a:p>
          <a:p>
            <a:pPr marL="457200" lvl="0" indent="-381000">
              <a:lnSpc>
                <a:spcPct val="90000"/>
              </a:lnSpc>
            </a:pPr>
            <a:r>
              <a:rPr lang="en-US" dirty="0"/>
              <a:t>pre-natal condition</a:t>
            </a:r>
          </a:p>
          <a:p>
            <a:pPr marL="457200" lvl="0" indent="-381000">
              <a:lnSpc>
                <a:spcPct val="90000"/>
              </a:lnSpc>
            </a:pPr>
            <a:r>
              <a:rPr lang="en-US" dirty="0"/>
              <a:t>post-natal condition</a:t>
            </a:r>
          </a:p>
          <a:p>
            <a:pPr marL="457200" lvl="0" indent="-381000">
              <a:lnSpc>
                <a:spcPct val="90000"/>
              </a:lnSpc>
            </a:pPr>
            <a:r>
              <a:rPr lang="en-US" dirty="0"/>
              <a:t>family history</a:t>
            </a:r>
          </a:p>
          <a:p>
            <a:pPr marL="457200" lvl="0" indent="-381000">
              <a:lnSpc>
                <a:spcPct val="90000"/>
              </a:lnSpc>
            </a:pPr>
            <a:r>
              <a:rPr lang="en-US" dirty="0"/>
              <a:t>head injury</a:t>
            </a:r>
          </a:p>
          <a:p>
            <a:pPr marL="457200" lvl="0" indent="-381000">
              <a:lnSpc>
                <a:spcPct val="90000"/>
              </a:lnSpc>
            </a:pPr>
            <a:r>
              <a:rPr lang="en-US" dirty="0"/>
              <a:t>direct trauma to ear / eye</a:t>
            </a:r>
          </a:p>
          <a:p>
            <a:pPr marL="457200" lvl="0" indent="-381000">
              <a:lnSpc>
                <a:spcPct val="90000"/>
              </a:lnSpc>
              <a:spcBef>
                <a:spcPts val="640"/>
              </a:spcBef>
            </a:pPr>
            <a:r>
              <a:rPr lang="en-US" dirty="0"/>
              <a:t>prematurity</a:t>
            </a:r>
          </a:p>
        </p:txBody>
      </p:sp>
      <p:pic>
        <p:nvPicPr>
          <p:cNvPr id="4098" name="Picture 1" descr="Young boy wearing glasses sitting on floor holding box of raisi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971800"/>
            <a:ext cx="2341563"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81000" y="381000"/>
            <a:ext cx="8162924" cy="1090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Resources for Concept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Development  (Cont.)</a:t>
            </a:r>
          </a:p>
        </p:txBody>
      </p:sp>
      <p:sp>
        <p:nvSpPr>
          <p:cNvPr id="531" name="Shape 531"/>
          <p:cNvSpPr txBox="1">
            <a:spLocks noGrp="1"/>
          </p:cNvSpPr>
          <p:nvPr>
            <p:ph type="body" idx="1"/>
          </p:nvPr>
        </p:nvSpPr>
        <p:spPr>
          <a:xfrm>
            <a:off x="381000" y="1981200"/>
            <a:ext cx="8229600" cy="4297360"/>
          </a:xfrm>
          <a:prstGeom prst="rect">
            <a:avLst/>
          </a:prstGeom>
          <a:noFill/>
          <a:ln>
            <a:noFill/>
          </a:ln>
        </p:spPr>
        <p:txBody>
          <a:bodyPr lIns="91425" tIns="45700" rIns="91425" bIns="45700" anchor="t" anchorCtr="0">
            <a:noAutofit/>
          </a:bodyPr>
          <a:lstStyle/>
          <a:p>
            <a:pPr lvl="1" indent="-285750">
              <a:spcBef>
                <a:spcPts val="400"/>
              </a:spcBef>
            </a:pPr>
            <a:r>
              <a:rPr lang="en-US" sz="3200" u="sng" dirty="0">
                <a:solidFill>
                  <a:schemeClr val="hlink"/>
                </a:solidFill>
                <a:hlinkClick r:id="rId3"/>
              </a:rPr>
              <a:t>Strategies and Content Modifications for the Child with Deaf-Blindness</a:t>
            </a:r>
            <a:r>
              <a:rPr lang="en-US" sz="3200" b="0" i="0" u="none" strike="noStrike" cap="none" dirty="0">
                <a:solidFill>
                  <a:schemeClr val="dk1"/>
                </a:solidFill>
                <a:sym typeface="Calibri"/>
              </a:rPr>
              <a:t> by Kate Moss at the Texas School for the Blind </a:t>
            </a:r>
            <a:r>
              <a:rPr lang="en-US" sz="3200" dirty="0"/>
              <a:t>Developing Concepts With Children Who Are Deaf-Blind </a:t>
            </a:r>
          </a:p>
          <a:p>
            <a:pPr lvl="1" indent="-285750">
              <a:spcBef>
                <a:spcPts val="400"/>
              </a:spcBef>
            </a:pPr>
            <a:r>
              <a:rPr lang="en-US" sz="3200" u="sng" dirty="0">
                <a:solidFill>
                  <a:schemeClr val="hlink"/>
                </a:solidFill>
                <a:hlinkClick r:id="rId4"/>
              </a:rPr>
              <a:t>Developing Concepts with Children Who Are Deaf-Blind</a:t>
            </a:r>
            <a:r>
              <a:rPr lang="en-US" sz="3200" u="sng" dirty="0">
                <a:solidFill>
                  <a:schemeClr val="hlink"/>
                </a:solidFill>
              </a:rPr>
              <a:t> </a:t>
            </a:r>
            <a:r>
              <a:rPr lang="en-US" sz="3200" dirty="0">
                <a:solidFill>
                  <a:schemeClr val="tx1"/>
                </a:solidFill>
              </a:rPr>
              <a:t>by Barbara Miles, M. Ed. and Barbara </a:t>
            </a:r>
            <a:r>
              <a:rPr lang="en-US" sz="3200" dirty="0" err="1">
                <a:solidFill>
                  <a:schemeClr val="tx1"/>
                </a:solidFill>
              </a:rPr>
              <a:t>McLetchie</a:t>
            </a:r>
            <a:r>
              <a:rPr lang="en-US" sz="3200" dirty="0">
                <a:solidFill>
                  <a:schemeClr val="tx1"/>
                </a:solidFill>
              </a:rPr>
              <a:t>, Ph. D.</a:t>
            </a:r>
            <a:endParaRPr sz="3200" b="0" i="0" u="none" strike="noStrike" cap="none" dirty="0">
              <a:solidFill>
                <a:schemeClr val="dk1"/>
              </a:solidFill>
              <a:sym typeface="Calibri"/>
            </a:endParaRPr>
          </a:p>
        </p:txBody>
      </p:sp>
    </p:spTree>
    <p:extLst>
      <p:ext uri="{BB962C8B-B14F-4D97-AF65-F5344CB8AC3E}">
        <p14:creationId xmlns:p14="http://schemas.microsoft.com/office/powerpoint/2010/main" val="2678368814"/>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Activity</a:t>
            </a:r>
          </a:p>
        </p:txBody>
      </p:sp>
      <p:sp>
        <p:nvSpPr>
          <p:cNvPr id="537" name="Shape 537"/>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Daniel Makes a Smoothie Video</a:t>
            </a:r>
          </a:p>
          <a:p>
            <a:pPr marL="0" lvl="0" indent="0" algn="ctr">
              <a:buSzPct val="25000"/>
              <a:buNone/>
            </a:pPr>
            <a:r>
              <a:rPr lang="en-US" sz="2400" u="sng" dirty="0">
                <a:solidFill>
                  <a:schemeClr val="hlink"/>
                </a:solidFill>
                <a:hlinkClick r:id="rId3"/>
              </a:rPr>
              <a:t>http://www.wsdsonline.org/hand-under-hand/</a:t>
            </a:r>
            <a:r>
              <a:rPr lang="en-US" sz="2400" u="sng" dirty="0">
                <a:solidFill>
                  <a:schemeClr val="hlink"/>
                </a:solidFill>
              </a:rPr>
              <a:t> </a:t>
            </a:r>
            <a:r>
              <a:rPr lang="en-US" sz="2400" dirty="0">
                <a:solidFill>
                  <a:schemeClr val="hlink"/>
                </a:solidFill>
              </a:rPr>
              <a:t> </a:t>
            </a:r>
            <a:r>
              <a:rPr lang="en-US" sz="1800" dirty="0">
                <a:solidFill>
                  <a:schemeClr val="tx1"/>
                </a:solidFill>
              </a:rPr>
              <a:t>(</a:t>
            </a:r>
            <a:r>
              <a:rPr lang="en-US" sz="2400" b="0" i="0" strike="noStrike" cap="none" dirty="0">
                <a:solidFill>
                  <a:schemeClr val="tx1"/>
                </a:solidFill>
                <a:latin typeface="Calibri"/>
                <a:ea typeface="Calibri"/>
                <a:cs typeface="Calibri"/>
                <a:sym typeface="Calibri"/>
              </a:rPr>
              <a:t>2</a:t>
            </a:r>
            <a:r>
              <a:rPr lang="en-US" sz="2400" b="0" i="0" strike="noStrike" cap="none" baseline="30000" dirty="0">
                <a:solidFill>
                  <a:schemeClr val="tx1"/>
                </a:solidFill>
                <a:latin typeface="Calibri"/>
                <a:ea typeface="Calibri"/>
                <a:cs typeface="Calibri"/>
                <a:sym typeface="Calibri"/>
              </a:rPr>
              <a:t>nd</a:t>
            </a:r>
            <a:r>
              <a:rPr lang="en-US" sz="2400" b="0" i="0" strike="noStrike" cap="none" dirty="0">
                <a:solidFill>
                  <a:schemeClr val="tx1"/>
                </a:solidFill>
                <a:latin typeface="Calibri"/>
                <a:ea typeface="Calibri"/>
                <a:cs typeface="Calibri"/>
                <a:sym typeface="Calibri"/>
              </a:rPr>
              <a:t> video)</a:t>
            </a:r>
            <a:endParaRPr lang="en-US" sz="3200" b="0" i="0" strike="noStrike" cap="none" dirty="0">
              <a:solidFill>
                <a:schemeClr val="tx1"/>
              </a:solidFill>
              <a:latin typeface="Calibri"/>
              <a:ea typeface="Calibri"/>
              <a:cs typeface="Calibri"/>
              <a:sym typeface="Calibri"/>
              <a:hlinkClick r:id="rId4"/>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p:txBody>
          <a:bodyPr/>
          <a:lstStyle/>
          <a:p>
            <a:r>
              <a:rPr lang="en-US" dirty="0"/>
              <a:t>Questions Section</a:t>
            </a:r>
            <a:r>
              <a:rPr lang="en-US" baseline="0" dirty="0"/>
              <a:t> Four</a:t>
            </a:r>
            <a:endParaRPr lang="en-US" dirty="0"/>
          </a:p>
        </p:txBody>
      </p:sp>
      <p:pic>
        <p:nvPicPr>
          <p:cNvPr id="2" name="Picture 1" descr="Questions?"/>
          <p:cNvPicPr>
            <a:picLocks noChangeAspect="1"/>
          </p:cNvPicPr>
          <p:nvPr/>
        </p:nvPicPr>
        <p:blipFill>
          <a:blip r:embed="rId2"/>
          <a:stretch>
            <a:fillRect/>
          </a:stretch>
        </p:blipFill>
        <p:spPr>
          <a:xfrm>
            <a:off x="1143000" y="838200"/>
            <a:ext cx="7010400" cy="5105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4614203"/>
          </a:xfrm>
        </p:spPr>
        <p:txBody>
          <a:bodyPr>
            <a:normAutofit/>
          </a:bodyPr>
          <a:lstStyle/>
          <a:p>
            <a:r>
              <a:rPr lang="en-US" b="1" dirty="0"/>
              <a:t>If I suspect that I have an infant, toddler or preschool-age child with Deaf-Blindness, what do I do?</a:t>
            </a:r>
            <a:endParaRPr lang="en-US" dirty="0"/>
          </a:p>
        </p:txBody>
      </p:sp>
    </p:spTree>
    <p:extLst>
      <p:ext uri="{BB962C8B-B14F-4D97-AF65-F5344CB8AC3E}">
        <p14:creationId xmlns:p14="http://schemas.microsoft.com/office/powerpoint/2010/main" val="34351996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If the child is already enrolled in PA’s Early Intervention Program</a:t>
            </a:r>
            <a:endParaRPr lang="en-US" dirty="0"/>
          </a:p>
        </p:txBody>
      </p:sp>
      <p:sp>
        <p:nvSpPr>
          <p:cNvPr id="5" name="Text Placeholder 4" hidden="1"/>
          <p:cNvSpPr>
            <a:spLocks noGrp="1"/>
          </p:cNvSpPr>
          <p:nvPr>
            <p:ph type="body" idx="1"/>
          </p:nvPr>
        </p:nvSpPr>
        <p:spPr>
          <a:xfrm>
            <a:off x="1143000" y="1905000"/>
            <a:ext cx="6858000" cy="3581400"/>
          </a:xfrm>
        </p:spPr>
        <p:txBody>
          <a:bodyPr/>
          <a:lstStyle/>
          <a:p>
            <a:pPr indent="0">
              <a:buNone/>
            </a:pPr>
            <a:r>
              <a:rPr lang="en-US" sz="2000" dirty="0"/>
              <a:t>3 Columns: Column 1: Identification: The IFSP/IEP team, including the Service Coordinator, Parent and team members should determine if the child meets the criteria for deaf-blindness; Column 2: Include in DB Census: If the child meets the criteria for deaf-blindness, the infant Toddler Coordinator or Preschool Supervisor should add them to the </a:t>
            </a:r>
            <a:r>
              <a:rPr lang="en-US" sz="2000" dirty="0" err="1"/>
              <a:t>DeafBlind</a:t>
            </a:r>
            <a:r>
              <a:rPr lang="en-US" sz="2000" dirty="0"/>
              <a:t> Census; Column 3: Refer to Technical Assistance Support: Family Support - contact Anne </a:t>
            </a:r>
            <a:r>
              <a:rPr lang="en-US" sz="2000" dirty="0" err="1"/>
              <a:t>Gaspich</a:t>
            </a:r>
            <a:r>
              <a:rPr lang="en-US" sz="2000" dirty="0"/>
              <a:t> at agaspich@patten.net, Staff Support &amp; Training - Contact Mary </a:t>
            </a:r>
            <a:r>
              <a:rPr lang="en-US" sz="2000" dirty="0" err="1"/>
              <a:t>Anketell</a:t>
            </a:r>
            <a:r>
              <a:rPr lang="en-US" sz="2000" dirty="0"/>
              <a:t> at manketell@patten.net or your local EITA consultant</a:t>
            </a:r>
          </a:p>
        </p:txBody>
      </p:sp>
      <p:graphicFrame>
        <p:nvGraphicFramePr>
          <p:cNvPr id="7" name="Content Placeholder 6" descr="Early Intervention Program diagram. Description in outline content."/>
          <p:cNvGraphicFramePr>
            <a:graphicFrameLocks noGrp="1"/>
          </p:cNvGraphicFramePr>
          <p:nvPr>
            <p:ph idx="4294967295"/>
            <p:extLst>
              <p:ext uri="{D42A27DB-BD31-4B8C-83A1-F6EECF244321}">
                <p14:modId xmlns:p14="http://schemas.microsoft.com/office/powerpoint/2010/main" val="4096128189"/>
              </p:ext>
            </p:extLst>
          </p:nvPr>
        </p:nvGraphicFramePr>
        <p:xfrm>
          <a:off x="685800" y="18288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664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If the child is NOT YET enrolled in PA’s Early Intervention Program</a:t>
            </a:r>
            <a:endParaRPr lang="en-US" dirty="0"/>
          </a:p>
        </p:txBody>
      </p:sp>
      <p:sp>
        <p:nvSpPr>
          <p:cNvPr id="3" name="Text Placeholder 2"/>
          <p:cNvSpPr>
            <a:spLocks noGrp="1"/>
          </p:cNvSpPr>
          <p:nvPr>
            <p:ph type="body" idx="1"/>
          </p:nvPr>
        </p:nvSpPr>
        <p:spPr>
          <a:xfrm>
            <a:off x="609600" y="2514600"/>
            <a:ext cx="7543800" cy="2579688"/>
          </a:xfrm>
        </p:spPr>
        <p:txBody>
          <a:bodyPr anchor="t">
            <a:normAutofit fontScale="92500"/>
          </a:bodyPr>
          <a:lstStyle/>
          <a:p>
            <a:r>
              <a:rPr lang="en-US" sz="4000" dirty="0"/>
              <a:t>By Phone</a:t>
            </a:r>
          </a:p>
          <a:p>
            <a:pPr marL="571500" indent="-571500">
              <a:buFont typeface="Arial" panose="020B0604020202020204" pitchFamily="34" charset="0"/>
              <a:buChar char="•"/>
            </a:pPr>
            <a:r>
              <a:rPr lang="en-US" sz="3600" b="0" dirty="0"/>
              <a:t>CONNECT Helpline at 1-800-692-7288</a:t>
            </a:r>
          </a:p>
          <a:p>
            <a:r>
              <a:rPr lang="en-US" sz="4000" dirty="0"/>
              <a:t>Online</a:t>
            </a:r>
          </a:p>
          <a:p>
            <a:pPr marL="571500" indent="-571500">
              <a:buFont typeface="Arial" panose="020B0604020202020204" pitchFamily="34" charset="0"/>
              <a:buChar char="•"/>
            </a:pPr>
            <a:r>
              <a:rPr lang="en-US" sz="4000" b="0" dirty="0">
                <a:hlinkClick r:id="rId2"/>
              </a:rPr>
              <a:t>www.compass.state.pa.us</a:t>
            </a:r>
            <a:endParaRPr lang="en-US" sz="4000" b="0" dirty="0"/>
          </a:p>
        </p:txBody>
      </p:sp>
    </p:spTree>
    <p:extLst>
      <p:ext uri="{BB962C8B-B14F-4D97-AF65-F5344CB8AC3E}">
        <p14:creationId xmlns:p14="http://schemas.microsoft.com/office/powerpoint/2010/main" val="27711846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Here come the resources…..</a:t>
            </a:r>
          </a:p>
        </p:txBody>
      </p:sp>
      <p:pic>
        <p:nvPicPr>
          <p:cNvPr id="549" name="Shape 549" descr="A young boy laughs as he sits at a table with a wooden alphabet puzzle in front of him."/>
          <p:cNvPicPr preferRelativeResize="0">
            <a:picLocks noGrp="1"/>
          </p:cNvPicPr>
          <p:nvPr>
            <p:ph type="body" idx="1"/>
          </p:nvPr>
        </p:nvPicPr>
        <p:blipFill rotWithShape="1">
          <a:blip r:embed="rId3">
            <a:alphaModFix/>
          </a:blip>
          <a:srcRect/>
          <a:stretch/>
        </p:blipFill>
        <p:spPr>
          <a:xfrm>
            <a:off x="2514600" y="1447800"/>
            <a:ext cx="3581398" cy="5181600"/>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strike="noStrike" cap="none" dirty="0">
                <a:solidFill>
                  <a:schemeClr val="dk1"/>
                </a:solidFill>
                <a:latin typeface="Calibri"/>
                <a:ea typeface="Calibri"/>
                <a:cs typeface="Calibri"/>
                <a:sym typeface="Calibri"/>
              </a:rPr>
              <a:t>National Center on Deaf-Blindness (NCDB)</a:t>
            </a:r>
          </a:p>
        </p:txBody>
      </p:sp>
      <p:sp>
        <p:nvSpPr>
          <p:cNvPr id="555" name="Shape 555"/>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l" rtl="0">
              <a:lnSpc>
                <a:spcPct val="9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Address: </a:t>
            </a:r>
          </a:p>
          <a:p>
            <a:pPr marL="0" marR="0" lvl="0" indent="0" algn="l" rtl="0">
              <a:lnSpc>
                <a:spcPct val="9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The Research Institute</a:t>
            </a:r>
          </a:p>
          <a:p>
            <a:pPr marL="0" marR="0" lvl="0" indent="0" algn="l" rtl="0">
              <a:lnSpc>
                <a:spcPct val="9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Western Oregon University</a:t>
            </a:r>
          </a:p>
          <a:p>
            <a:pPr marL="0" marR="0" lvl="0" indent="0" algn="l" rtl="0">
              <a:lnSpc>
                <a:spcPct val="9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345 Monmouth Ave, OR 97361</a:t>
            </a:r>
          </a:p>
          <a:p>
            <a:pPr marL="0" marR="0" lvl="0" indent="0" algn="l" rtl="0">
              <a:lnSpc>
                <a:spcPct val="97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9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Phone:</a:t>
            </a:r>
            <a:r>
              <a:rPr lang="en-US" sz="3200" b="0" i="0" u="none" strike="noStrike" cap="none" dirty="0">
                <a:solidFill>
                  <a:schemeClr val="dk1"/>
                </a:solidFill>
                <a:latin typeface="Calibri"/>
                <a:ea typeface="Calibri"/>
                <a:cs typeface="Calibri"/>
                <a:sym typeface="Calibri"/>
              </a:rPr>
              <a:t> 		(503) 838.8754</a:t>
            </a:r>
          </a:p>
          <a:p>
            <a:pPr marL="0" marR="0" lvl="0" indent="0" algn="l" rtl="0">
              <a:lnSpc>
                <a:spcPct val="9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Fax:</a:t>
            </a:r>
            <a:r>
              <a:rPr lang="en-US" sz="3200" b="0" i="0" u="none" strike="noStrike" cap="none" dirty="0">
                <a:solidFill>
                  <a:schemeClr val="dk1"/>
                </a:solidFill>
                <a:latin typeface="Calibri"/>
                <a:ea typeface="Calibri"/>
                <a:cs typeface="Calibri"/>
                <a:sym typeface="Calibri"/>
              </a:rPr>
              <a:t> 			(503) 838.8150</a:t>
            </a:r>
          </a:p>
          <a:p>
            <a:pPr marL="0" marR="0" lvl="0" indent="0" algn="l" rtl="0">
              <a:lnSpc>
                <a:spcPct val="9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Email: 		</a:t>
            </a:r>
            <a:r>
              <a:rPr lang="en-US" sz="3200" b="1" i="0" u="sng" strike="noStrike" cap="none" dirty="0">
                <a:solidFill>
                  <a:schemeClr val="hlink"/>
                </a:solidFill>
                <a:latin typeface="Calibri"/>
                <a:ea typeface="Calibri"/>
                <a:cs typeface="Calibri"/>
                <a:sym typeface="Calibri"/>
                <a:hlinkClick r:id="rId3"/>
              </a:rPr>
              <a:t>support@nationaldb.org</a:t>
            </a:r>
            <a:r>
              <a:rPr lang="en-US" sz="3200" b="1" i="0" u="none" strike="noStrike" cap="none" dirty="0">
                <a:solidFill>
                  <a:schemeClr val="dk1"/>
                </a:solidFill>
                <a:latin typeface="Calibri"/>
                <a:ea typeface="Calibri"/>
                <a:cs typeface="Calibri"/>
                <a:sym typeface="Calibri"/>
              </a:rPr>
              <a:t> </a:t>
            </a:r>
          </a:p>
          <a:p>
            <a:pPr marL="0" marR="0" lvl="0" indent="0" algn="l" rtl="0">
              <a:lnSpc>
                <a:spcPct val="9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Website: 		</a:t>
            </a:r>
            <a:r>
              <a:rPr lang="en-US" sz="3200" b="1" i="0" u="sng" strike="noStrike" cap="none" dirty="0">
                <a:solidFill>
                  <a:schemeClr val="hlink"/>
                </a:solidFill>
                <a:latin typeface="Calibri"/>
                <a:ea typeface="Calibri"/>
                <a:cs typeface="Calibri"/>
                <a:sym typeface="Calibri"/>
                <a:hlinkClick r:id="rId4"/>
              </a:rPr>
              <a:t>nationaldb.org</a:t>
            </a:r>
            <a:endParaRPr lang="en-US" sz="3200" b="1" i="0" u="sng" strike="noStrike" cap="none" dirty="0">
              <a:solidFill>
                <a:schemeClr val="hlink"/>
              </a:solidFill>
              <a:latin typeface="Calibri"/>
              <a:ea typeface="Calibri"/>
              <a:cs typeface="Calibri"/>
              <a:sym typeface="Calibri"/>
              <a:hlinkClick r:id="rId5"/>
            </a:endParaRPr>
          </a:p>
        </p:txBody>
      </p:sp>
      <p:pic>
        <p:nvPicPr>
          <p:cNvPr id="556" name="Shape 556" descr="National Center on Deaf-Blindness (NCDB) logo"/>
          <p:cNvPicPr preferRelativeResize="0"/>
          <p:nvPr/>
        </p:nvPicPr>
        <p:blipFill rotWithShape="1">
          <a:blip r:embed="rId6">
            <a:alphaModFix/>
          </a:blip>
          <a:srcRect/>
          <a:stretch/>
        </p:blipFill>
        <p:spPr>
          <a:xfrm>
            <a:off x="6705600" y="1676400"/>
            <a:ext cx="1904999" cy="1676399"/>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strike="noStrike" cap="none" dirty="0">
                <a:solidFill>
                  <a:schemeClr val="dk1"/>
                </a:solidFill>
                <a:latin typeface="Calibri"/>
                <a:ea typeface="Calibri"/>
                <a:cs typeface="Calibri"/>
                <a:sym typeface="Calibri"/>
              </a:rPr>
              <a:t>National Family Association </a:t>
            </a:r>
            <a:br>
              <a:rPr lang="en-US" sz="4000" b="1" i="0" strike="noStrike" cap="none" dirty="0">
                <a:solidFill>
                  <a:schemeClr val="dk1"/>
                </a:solidFill>
                <a:latin typeface="Calibri"/>
                <a:ea typeface="Calibri"/>
                <a:cs typeface="Calibri"/>
                <a:sym typeface="Calibri"/>
              </a:rPr>
            </a:br>
            <a:r>
              <a:rPr lang="en-US" sz="4000" b="1" i="0" strike="noStrike" cap="none" dirty="0">
                <a:solidFill>
                  <a:schemeClr val="dk1"/>
                </a:solidFill>
                <a:latin typeface="Calibri"/>
                <a:ea typeface="Calibri"/>
                <a:cs typeface="Calibri"/>
                <a:sym typeface="Calibri"/>
              </a:rPr>
              <a:t>for Deaf-Blind (NFADB)</a:t>
            </a:r>
          </a:p>
        </p:txBody>
      </p:sp>
      <p:sp>
        <p:nvSpPr>
          <p:cNvPr id="562" name="Shape 562"/>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Address: </a:t>
            </a:r>
          </a:p>
          <a:p>
            <a:pPr marL="0" marR="0" lvl="0" indent="0" algn="l"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141 Middle Neck Road</a:t>
            </a:r>
          </a:p>
          <a:p>
            <a:pPr marL="0" marR="0" lvl="0" indent="0" algn="l"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Sands Point, NY 11050</a:t>
            </a:r>
          </a:p>
          <a:p>
            <a:pPr marL="0" marR="0" lvl="0" indent="0" algn="l" rtl="0">
              <a:lnSpc>
                <a:spcPct val="107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Phone:</a:t>
            </a:r>
            <a:r>
              <a:rPr lang="en-US" sz="3200" b="0" i="0" u="none" strike="noStrike" cap="none" dirty="0">
                <a:solidFill>
                  <a:schemeClr val="dk1"/>
                </a:solidFill>
                <a:latin typeface="Calibri"/>
                <a:ea typeface="Calibri"/>
                <a:cs typeface="Calibri"/>
                <a:sym typeface="Calibri"/>
              </a:rPr>
              <a:t> 		800-255-0411</a:t>
            </a: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Email:</a:t>
            </a:r>
            <a:r>
              <a:rPr lang="en-US" sz="3200" b="0" i="0" u="none" strike="noStrike" cap="none" dirty="0">
                <a:solidFill>
                  <a:schemeClr val="dk1"/>
                </a:solidFill>
                <a:latin typeface="Calibri"/>
                <a:ea typeface="Calibri"/>
                <a:cs typeface="Calibri"/>
                <a:sym typeface="Calibri"/>
              </a:rPr>
              <a:t> 		</a:t>
            </a:r>
            <a:r>
              <a:rPr lang="en-US" sz="3200" b="0" i="0" u="sng" strike="noStrike" cap="none" dirty="0">
                <a:solidFill>
                  <a:schemeClr val="hlink"/>
                </a:solidFill>
                <a:latin typeface="Calibri"/>
                <a:ea typeface="Calibri"/>
                <a:cs typeface="Calibri"/>
                <a:sym typeface="Calibri"/>
                <a:hlinkClick r:id="rId3"/>
              </a:rPr>
              <a:t>NFADB@aol.com</a:t>
            </a: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Website</a:t>
            </a:r>
            <a:r>
              <a:rPr lang="en-US" sz="3200" b="0" i="0" u="none" strike="noStrike" cap="none" dirty="0">
                <a:solidFill>
                  <a:schemeClr val="dk1"/>
                </a:solidFill>
                <a:latin typeface="Calibri"/>
                <a:ea typeface="Calibri"/>
                <a:cs typeface="Calibri"/>
                <a:sym typeface="Calibri"/>
              </a:rPr>
              <a:t>: 		</a:t>
            </a:r>
            <a:r>
              <a:rPr lang="en-US" sz="3200" b="0" i="0" u="sng" strike="noStrike" cap="none" dirty="0">
                <a:solidFill>
                  <a:schemeClr val="hlink"/>
                </a:solidFill>
                <a:latin typeface="Calibri"/>
                <a:ea typeface="Calibri"/>
                <a:cs typeface="Calibri"/>
                <a:sym typeface="Calibri"/>
                <a:hlinkClick r:id="rId4"/>
              </a:rPr>
              <a:t>NFADB.org</a:t>
            </a:r>
          </a:p>
        </p:txBody>
      </p:sp>
      <p:pic>
        <p:nvPicPr>
          <p:cNvPr id="563" name="Shape 563" descr="National Family Association for Deaf-Blind (NFADB) logo"/>
          <p:cNvPicPr preferRelativeResize="0"/>
          <p:nvPr/>
        </p:nvPicPr>
        <p:blipFill rotWithShape="1">
          <a:blip r:embed="rId5">
            <a:alphaModFix/>
          </a:blip>
          <a:srcRect/>
          <a:stretch/>
        </p:blipFill>
        <p:spPr>
          <a:xfrm>
            <a:off x="6400800" y="1752600"/>
            <a:ext cx="2057400" cy="2133598"/>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hidden="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Helen Keller National Center</a:t>
            </a:r>
            <a:endParaRPr sz="4400" b="0" i="0" u="none" strike="noStrike" cap="none" dirty="0">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just"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Address: </a:t>
            </a:r>
          </a:p>
          <a:p>
            <a:pPr marL="0" marR="0" lvl="0" indent="0" algn="just"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141 Middle Neck Road</a:t>
            </a:r>
          </a:p>
          <a:p>
            <a:pPr marL="0" marR="0" lvl="0" indent="0" algn="just"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Sands Point, NY 11050 </a:t>
            </a:r>
          </a:p>
          <a:p>
            <a:pPr marL="0" marR="0" lvl="0" indent="0" algn="just" rtl="0">
              <a:lnSpc>
                <a:spcPct val="107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Phone: 		</a:t>
            </a:r>
            <a:r>
              <a:rPr lang="en-US" sz="3200" b="0" i="0" u="none" strike="noStrike" cap="none" dirty="0">
                <a:solidFill>
                  <a:schemeClr val="dk1"/>
                </a:solidFill>
                <a:latin typeface="Calibri"/>
                <a:ea typeface="Calibri"/>
                <a:cs typeface="Calibri"/>
                <a:sym typeface="Calibri"/>
              </a:rPr>
              <a:t>(516) 944-8900</a:t>
            </a: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Email:		</a:t>
            </a:r>
            <a:r>
              <a:rPr lang="en-US" sz="3200" b="1" i="0" u="none" strike="noStrike" cap="none" dirty="0">
                <a:solidFill>
                  <a:schemeClr val="dk1"/>
                </a:solidFill>
                <a:latin typeface="Calibri"/>
                <a:ea typeface="Calibri"/>
                <a:cs typeface="Calibri"/>
                <a:sym typeface="Calibri"/>
                <a:hlinkClick r:id="rId3"/>
              </a:rPr>
              <a:t>hkncinfo@hknc.org</a:t>
            </a:r>
            <a:endParaRPr lang="en-US" sz="3200" b="1"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Website:</a:t>
            </a:r>
            <a:r>
              <a:rPr lang="en-US" sz="3200" b="1" i="0" u="none" strike="noStrike" cap="none" dirty="0">
                <a:solidFill>
                  <a:srgbClr val="000000"/>
                </a:solidFill>
                <a:latin typeface="Calibri"/>
                <a:ea typeface="Calibri"/>
                <a:cs typeface="Calibri"/>
                <a:sym typeface="Calibri"/>
              </a:rPr>
              <a:t> 		</a:t>
            </a:r>
            <a:r>
              <a:rPr lang="en-US" sz="3200" b="1" i="0" u="sng" strike="noStrike" cap="none" dirty="0">
                <a:solidFill>
                  <a:schemeClr val="hlink"/>
                </a:solidFill>
                <a:latin typeface="Calibri"/>
                <a:ea typeface="Calibri"/>
                <a:cs typeface="Calibri"/>
                <a:sym typeface="Calibri"/>
                <a:hlinkClick r:id="rId4"/>
              </a:rPr>
              <a:t>www.hknc.org</a:t>
            </a:r>
          </a:p>
        </p:txBody>
      </p:sp>
      <p:pic>
        <p:nvPicPr>
          <p:cNvPr id="570" name="Shape 570" descr="Helen Keller National Center (HKNC) for Deaf-Blind Youths and Adults logo"/>
          <p:cNvPicPr preferRelativeResize="0"/>
          <p:nvPr/>
        </p:nvPicPr>
        <p:blipFill rotWithShape="1">
          <a:blip r:embed="rId5">
            <a:alphaModFix/>
          </a:blip>
          <a:srcRect/>
          <a:stretch/>
        </p:blipFill>
        <p:spPr>
          <a:xfrm>
            <a:off x="914400" y="228600"/>
            <a:ext cx="7391399" cy="12191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4" name="Title 1"/>
          <p:cNvSpPr>
            <a:spLocks noGrp="1"/>
          </p:cNvSpPr>
          <p:nvPr>
            <p:ph type="title"/>
          </p:nvPr>
        </p:nvSpPr>
        <p:spPr/>
        <p:txBody>
          <a:bodyPr/>
          <a:lstStyle/>
          <a:p>
            <a:r>
              <a:rPr lang="en-US" b="1" dirty="0">
                <a:solidFill>
                  <a:srgbClr val="000000"/>
                </a:solidFill>
              </a:rPr>
              <a:t>Diversity in Deaf-Blindness</a:t>
            </a:r>
            <a:endParaRPr lang="en-US" dirty="0"/>
          </a:p>
        </p:txBody>
      </p:sp>
      <p:sp>
        <p:nvSpPr>
          <p:cNvPr id="2" name="Text Placeholder 1"/>
          <p:cNvSpPr>
            <a:spLocks noGrp="1"/>
          </p:cNvSpPr>
          <p:nvPr>
            <p:ph type="body" idx="1"/>
          </p:nvPr>
        </p:nvSpPr>
        <p:spPr>
          <a:xfrm>
            <a:off x="3886200" y="1219200"/>
            <a:ext cx="4800600" cy="5181600"/>
          </a:xfrm>
        </p:spPr>
        <p:txBody>
          <a:bodyPr/>
          <a:lstStyle/>
          <a:p>
            <a:pPr marL="457200" lvl="0" indent="-381000">
              <a:spcBef>
                <a:spcPts val="0"/>
              </a:spcBef>
              <a:buClr>
                <a:srgbClr val="000000"/>
              </a:buClr>
              <a:buFont typeface="Calibri"/>
              <a:buChar char="•"/>
            </a:pPr>
            <a:r>
              <a:rPr lang="en-US" sz="2600" dirty="0">
                <a:solidFill>
                  <a:srgbClr val="000000"/>
                </a:solidFill>
              </a:rPr>
              <a:t>Some individuals have other disabilities in addition to vision and hearing loss.</a:t>
            </a:r>
          </a:p>
          <a:p>
            <a:pPr marL="457200" lvl="0" indent="-381000">
              <a:spcBef>
                <a:spcPts val="0"/>
              </a:spcBef>
              <a:buClr>
                <a:srgbClr val="000000"/>
              </a:buClr>
            </a:pPr>
            <a:r>
              <a:rPr lang="en-US" sz="2600" dirty="0">
                <a:solidFill>
                  <a:srgbClr val="000000"/>
                </a:solidFill>
              </a:rPr>
              <a:t>Approximately 90% of children with deaf-blindness have one or more additional disabilities or health problems; 75% have two or more; 50% have three or more.</a:t>
            </a:r>
          </a:p>
          <a:p>
            <a:pPr marL="457200" lvl="0" indent="-381000">
              <a:spcBef>
                <a:spcPts val="700"/>
              </a:spcBef>
              <a:buClr>
                <a:srgbClr val="000000"/>
              </a:buClr>
            </a:pPr>
            <a:r>
              <a:rPr lang="en-US" sz="2600" dirty="0">
                <a:solidFill>
                  <a:srgbClr val="000000"/>
                </a:solidFill>
              </a:rPr>
              <a:t>For children with complex needs, hearing and vision loss may not yet be recognized or addressed.</a:t>
            </a:r>
          </a:p>
        </p:txBody>
      </p:sp>
      <p:pic>
        <p:nvPicPr>
          <p:cNvPr id="5122" name="Picture 1" descr="Smiling infant girl is lying on stomach on blanket on floor. An adult has hands holding onto infa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6034" y="2136874"/>
            <a:ext cx="2895600"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hidden="1"/>
          <p:cNvSpPr txBox="1">
            <a:spLocks noGrp="1"/>
          </p:cNvSpPr>
          <p:nvPr>
            <p:ph type="title"/>
          </p:nvPr>
        </p:nvSpPr>
        <p:spPr>
          <a:xfrm>
            <a:off x="228600" y="45719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The American Association of the Deaf &amp; Blind</a:t>
            </a:r>
            <a:endParaRPr sz="4400" b="0" i="0" u="none" strike="noStrike" cap="none" dirty="0">
              <a:solidFill>
                <a:schemeClr val="dk1"/>
              </a:solidFill>
              <a:latin typeface="Calibri"/>
              <a:ea typeface="Calibri"/>
              <a:cs typeface="Calibri"/>
              <a:sym typeface="Calibri"/>
            </a:endParaRPr>
          </a:p>
        </p:txBody>
      </p:sp>
      <p:sp>
        <p:nvSpPr>
          <p:cNvPr id="576" name="Shape 576"/>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Address: </a:t>
            </a:r>
          </a:p>
          <a:p>
            <a:pPr marL="0" marR="0" lvl="0" indent="0" algn="l"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PO Box 8064</a:t>
            </a:r>
          </a:p>
          <a:p>
            <a:pPr marL="0" marR="0" lvl="0" indent="0" algn="l" rtl="0">
              <a:lnSpc>
                <a:spcPct val="107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Silver Spring, MD 20907-8064</a:t>
            </a:r>
          </a:p>
          <a:p>
            <a:pPr marL="0" marR="0" lvl="0" indent="0" algn="l" rtl="0">
              <a:lnSpc>
                <a:spcPct val="107000"/>
              </a:lnSpc>
              <a:spcBef>
                <a:spcPts val="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Phone:</a:t>
            </a:r>
            <a:r>
              <a:rPr lang="en-US" sz="3200" b="0" i="0" u="none" strike="noStrike" cap="none" dirty="0">
                <a:solidFill>
                  <a:schemeClr val="dk1"/>
                </a:solidFill>
                <a:latin typeface="Calibri"/>
                <a:ea typeface="Calibri"/>
                <a:cs typeface="Calibri"/>
                <a:sym typeface="Calibri"/>
              </a:rPr>
              <a:t> 		301-563-9064 Videophone</a:t>
            </a:r>
            <a:br>
              <a:rPr lang="en-US" sz="3200" b="0" i="0" u="none" strike="noStrike" cap="none" dirty="0">
                <a:solidFill>
                  <a:schemeClr val="dk1"/>
                </a:solidFill>
                <a:latin typeface="Calibri"/>
                <a:ea typeface="Calibri"/>
                <a:cs typeface="Calibri"/>
                <a:sym typeface="Calibri"/>
              </a:rPr>
            </a:br>
            <a:r>
              <a:rPr lang="en-US" sz="3200" b="1" i="0" u="none" strike="noStrike" cap="none" dirty="0">
                <a:solidFill>
                  <a:schemeClr val="dk1"/>
                </a:solidFill>
                <a:latin typeface="Calibri"/>
                <a:ea typeface="Calibri"/>
                <a:cs typeface="Calibri"/>
                <a:sym typeface="Calibri"/>
              </a:rPr>
              <a:t>Email:</a:t>
            </a:r>
            <a:r>
              <a:rPr lang="en-US" sz="3200" b="1" i="0" u="none" strike="noStrike" cap="none" dirty="0">
                <a:solidFill>
                  <a:srgbClr val="000000"/>
                </a:solidFill>
                <a:latin typeface="Calibri"/>
                <a:ea typeface="Calibri"/>
                <a:cs typeface="Calibri"/>
                <a:sym typeface="Calibri"/>
              </a:rPr>
              <a:t> 		</a:t>
            </a:r>
            <a:r>
              <a:rPr lang="en-US" sz="3200" b="0" i="0" u="sng" strike="noStrike" cap="none" dirty="0">
                <a:solidFill>
                  <a:schemeClr val="hlink"/>
                </a:solidFill>
                <a:latin typeface="Calibri"/>
                <a:ea typeface="Calibri"/>
                <a:cs typeface="Calibri"/>
                <a:sym typeface="Calibri"/>
                <a:hlinkClick r:id="rId3"/>
              </a:rPr>
              <a:t>aadb-info@aadb.org</a:t>
            </a:r>
          </a:p>
          <a:p>
            <a:pPr marL="0" marR="0" lvl="0" indent="0" algn="l" rtl="0">
              <a:lnSpc>
                <a:spcPct val="107000"/>
              </a:lnSpc>
              <a:spcBef>
                <a:spcPts val="0"/>
              </a:spcBef>
              <a:spcAft>
                <a:spcPts val="0"/>
              </a:spcAft>
              <a:buClr>
                <a:schemeClr val="dk1"/>
              </a:buClr>
              <a:buSzPct val="25000"/>
              <a:buFont typeface="Arial"/>
              <a:buNone/>
            </a:pPr>
            <a:r>
              <a:rPr lang="en-US" sz="3200" b="1" i="0" u="none" strike="noStrike" cap="none" dirty="0">
                <a:solidFill>
                  <a:schemeClr val="dk1"/>
                </a:solidFill>
                <a:latin typeface="Calibri"/>
                <a:ea typeface="Calibri"/>
                <a:cs typeface="Calibri"/>
                <a:sym typeface="Calibri"/>
              </a:rPr>
              <a:t>Website: 		</a:t>
            </a:r>
            <a:r>
              <a:rPr lang="en-US" sz="3200" b="1" i="0" u="sng" strike="noStrike" cap="none" dirty="0">
                <a:solidFill>
                  <a:schemeClr val="hlink"/>
                </a:solidFill>
                <a:latin typeface="Calibri"/>
                <a:ea typeface="Calibri"/>
                <a:cs typeface="Calibri"/>
                <a:sym typeface="Calibri"/>
                <a:hlinkClick r:id="rId4"/>
              </a:rPr>
              <a:t>www.aadb.org</a:t>
            </a:r>
          </a:p>
        </p:txBody>
      </p:sp>
      <p:pic>
        <p:nvPicPr>
          <p:cNvPr id="577" name="Shape 577" descr="The American Association of the Deaf &amp; Blind logo"/>
          <p:cNvPicPr preferRelativeResize="0"/>
          <p:nvPr/>
        </p:nvPicPr>
        <p:blipFill rotWithShape="1">
          <a:blip r:embed="rId5">
            <a:alphaModFix/>
          </a:blip>
          <a:srcRect/>
          <a:stretch/>
        </p:blipFill>
        <p:spPr>
          <a:xfrm>
            <a:off x="1752600" y="0"/>
            <a:ext cx="5638800" cy="1600198"/>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dirty="0">
                <a:solidFill>
                  <a:srgbClr val="000000"/>
                </a:solidFill>
                <a:latin typeface="Calibri"/>
                <a:ea typeface="Calibri"/>
                <a:cs typeface="Calibri"/>
                <a:sym typeface="Calibri"/>
              </a:rPr>
              <a:t>CHARGE Syndrome Foundation</a:t>
            </a:r>
          </a:p>
        </p:txBody>
      </p:sp>
      <p:sp>
        <p:nvSpPr>
          <p:cNvPr id="583" name="Shape 583"/>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l" rtl="0">
              <a:lnSpc>
                <a:spcPct val="105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Address:</a:t>
            </a:r>
            <a:r>
              <a:rPr lang="en-US" sz="3000" b="0" i="0" u="none" strike="noStrike" cap="none" dirty="0">
                <a:solidFill>
                  <a:srgbClr val="000000"/>
                </a:solidFill>
                <a:latin typeface="Calibri"/>
                <a:ea typeface="Calibri"/>
                <a:cs typeface="Calibri"/>
                <a:sym typeface="Calibri"/>
              </a:rPr>
              <a:t>                                                                                                           </a:t>
            </a:r>
          </a:p>
          <a:p>
            <a:pPr marL="0" marR="0" lvl="0" indent="0" algn="l" rtl="0">
              <a:lnSpc>
                <a:spcPct val="105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318 Half Day Rd #305</a:t>
            </a:r>
          </a:p>
          <a:p>
            <a:pPr marL="0" marR="0" lvl="0" indent="0" algn="l" rtl="0">
              <a:lnSpc>
                <a:spcPct val="9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Buffalo Grove, IL 60089        	      	     	  	   	    	      	   	   	   	   	  	 	       </a:t>
            </a:r>
          </a:p>
          <a:p>
            <a:pPr marL="0" marR="0" lvl="0" indent="0" algn="l" rtl="0">
              <a:lnSpc>
                <a:spcPct val="90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Phone:</a:t>
            </a:r>
            <a:r>
              <a:rPr lang="en-US" sz="3000" b="0" i="0" u="none" strike="noStrike" cap="none" dirty="0">
                <a:solidFill>
                  <a:srgbClr val="000000"/>
                </a:solidFill>
                <a:latin typeface="Calibri"/>
                <a:ea typeface="Calibri"/>
                <a:cs typeface="Calibri"/>
                <a:sym typeface="Calibri"/>
              </a:rPr>
              <a:t> 		(516) 684-4720</a:t>
            </a:r>
          </a:p>
          <a:p>
            <a:pPr marL="0" marR="0" lvl="0" indent="0" algn="l" rtl="0">
              <a:lnSpc>
                <a:spcPct val="90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Toll Free:</a:t>
            </a:r>
            <a:r>
              <a:rPr lang="en-US" sz="3000" b="0" i="0" u="none" strike="noStrike" cap="none" dirty="0">
                <a:solidFill>
                  <a:srgbClr val="000000"/>
                </a:solidFill>
                <a:latin typeface="Calibri"/>
                <a:ea typeface="Calibri"/>
                <a:cs typeface="Calibri"/>
                <a:sym typeface="Calibri"/>
              </a:rPr>
              <a:t> 		(800) 442-7604         	</a:t>
            </a:r>
          </a:p>
          <a:p>
            <a:pPr marL="0" marR="0" lvl="0" indent="0" algn="l" rtl="0">
              <a:lnSpc>
                <a:spcPct val="90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Fax:</a:t>
            </a:r>
            <a:r>
              <a:rPr lang="en-US" sz="3000" b="0" i="0" u="none" strike="noStrike" cap="none" dirty="0">
                <a:solidFill>
                  <a:srgbClr val="000000"/>
                </a:solidFill>
                <a:latin typeface="Calibri"/>
                <a:ea typeface="Calibri"/>
                <a:cs typeface="Calibri"/>
                <a:sym typeface="Calibri"/>
              </a:rPr>
              <a:t> 			1-888-317-4735</a:t>
            </a:r>
          </a:p>
          <a:p>
            <a:pPr marL="0" marR="0" lvl="0" indent="0" algn="l" rtl="0">
              <a:lnSpc>
                <a:spcPct val="90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Email</a:t>
            </a:r>
            <a:r>
              <a:rPr lang="en-US" sz="3000" b="0"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hlinkClick r:id="rId3"/>
              </a:rPr>
              <a:t>info@chargesyndrome.org</a:t>
            </a:r>
            <a:r>
              <a:rPr lang="en-US" sz="3000" b="0" i="0" u="none" strike="noStrike" cap="none" dirty="0">
                <a:solidFill>
                  <a:srgbClr val="000000"/>
                </a:solidFill>
                <a:latin typeface="Calibri"/>
                <a:ea typeface="Calibri"/>
                <a:cs typeface="Calibri"/>
                <a:sym typeface="Calibri"/>
              </a:rPr>
              <a:t> </a:t>
            </a:r>
          </a:p>
          <a:p>
            <a:pPr marL="0" marR="0" lvl="0" indent="0" algn="l" rtl="0">
              <a:lnSpc>
                <a:spcPct val="90000"/>
              </a:lnSpc>
              <a:spcBef>
                <a:spcPts val="0"/>
              </a:spcBef>
              <a:spcAft>
                <a:spcPts val="0"/>
              </a:spcAft>
              <a:buClr>
                <a:srgbClr val="000000"/>
              </a:buClr>
              <a:buSzPct val="25000"/>
              <a:buFont typeface="Arial"/>
              <a:buNone/>
            </a:pPr>
            <a:r>
              <a:rPr lang="en-US" sz="3000" b="1" i="0" u="none" strike="noStrike" cap="none" dirty="0">
                <a:solidFill>
                  <a:srgbClr val="000000"/>
                </a:solidFill>
                <a:latin typeface="Calibri"/>
                <a:ea typeface="Calibri"/>
                <a:cs typeface="Calibri"/>
                <a:sym typeface="Calibri"/>
              </a:rPr>
              <a:t>Website</a:t>
            </a:r>
            <a:r>
              <a:rPr lang="en-US" sz="3000" b="0" i="0" u="none" strike="noStrike" cap="none" dirty="0">
                <a:solidFill>
                  <a:srgbClr val="000000"/>
                </a:solidFill>
                <a:latin typeface="Calibri"/>
                <a:ea typeface="Calibri"/>
                <a:cs typeface="Calibri"/>
                <a:sym typeface="Calibri"/>
              </a:rPr>
              <a:t>: 		</a:t>
            </a:r>
            <a:r>
              <a:rPr lang="en-US" sz="3000" b="0" i="0" u="sng" strike="noStrike" cap="none" dirty="0">
                <a:solidFill>
                  <a:schemeClr val="hlink"/>
                </a:solidFill>
                <a:latin typeface="Calibri"/>
                <a:ea typeface="Calibri"/>
                <a:cs typeface="Calibri"/>
                <a:sym typeface="Calibri"/>
                <a:hlinkClick r:id="rId4"/>
              </a:rPr>
              <a:t>www.chargesyndrome.org</a:t>
            </a:r>
            <a:endParaRPr lang="en-US" sz="3000" b="0" i="0" u="sng" strike="noStrike" cap="none" dirty="0">
              <a:solidFill>
                <a:schemeClr val="hlink"/>
              </a:solidFill>
              <a:latin typeface="Calibri"/>
              <a:ea typeface="Calibri"/>
              <a:cs typeface="Calibri"/>
              <a:sym typeface="Calibri"/>
              <a:hlinkClick r:id="rId5"/>
            </a:endParaRPr>
          </a:p>
        </p:txBody>
      </p:sp>
      <p:pic>
        <p:nvPicPr>
          <p:cNvPr id="584" name="Shape 584" descr="CHARGE Syndrome Foundation Logo"/>
          <p:cNvPicPr preferRelativeResize="0"/>
          <p:nvPr/>
        </p:nvPicPr>
        <p:blipFill rotWithShape="1">
          <a:blip r:embed="rId6">
            <a:alphaModFix/>
          </a:blip>
          <a:srcRect/>
          <a:stretch/>
        </p:blipFill>
        <p:spPr>
          <a:xfrm>
            <a:off x="6324600" y="1676400"/>
            <a:ext cx="1047748" cy="2876550"/>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Family</a:t>
            </a:r>
            <a:r>
              <a:rPr lang="en-US" baseline="0" dirty="0"/>
              <a:t> Leadership Project</a:t>
            </a:r>
            <a:endParaRPr lang="en-US" dirty="0"/>
          </a:p>
        </p:txBody>
      </p:sp>
      <p:sp>
        <p:nvSpPr>
          <p:cNvPr id="589" name="Shape 589"/>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a:t>
            </a:r>
            <a:r>
              <a:rPr lang="en-US" sz="3600" b="0" i="0" u="sng" strike="noStrike" cap="none" dirty="0">
                <a:solidFill>
                  <a:schemeClr val="hlink"/>
                </a:solidFill>
                <a:latin typeface="Calibri"/>
                <a:ea typeface="Calibri"/>
                <a:cs typeface="Calibri"/>
                <a:sym typeface="Calibri"/>
                <a:hlinkClick r:id="rId3"/>
              </a:rPr>
              <a:t>Family Leadership Project Website</a:t>
            </a:r>
          </a:p>
          <a:p>
            <a:pPr marL="0" marR="0" lvl="0" indent="0" algn="ctr" rtl="0">
              <a:lnSpc>
                <a:spcPct val="100000"/>
              </a:lnSpc>
              <a:spcBef>
                <a:spcPts val="0"/>
              </a:spcBef>
              <a:spcAft>
                <a:spcPts val="0"/>
              </a:spcAft>
              <a:buClr>
                <a:schemeClr val="dk1"/>
              </a:buClr>
              <a:buSzPct val="25000"/>
              <a:buFont typeface="Arial"/>
              <a:buNone/>
            </a:pPr>
            <a:endParaRPr sz="3600" b="0"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The purpose of FamiliesLead.org is to bring a network of people and organizations together to share ideas, resources and support for leadership training for parents and other family members of individuals with disabilities.</a:t>
            </a:r>
          </a:p>
        </p:txBody>
      </p:sp>
      <p:pic>
        <p:nvPicPr>
          <p:cNvPr id="590" name="Shape 590" descr="Family Leadership Project logo"/>
          <p:cNvPicPr preferRelativeResize="0"/>
          <p:nvPr/>
        </p:nvPicPr>
        <p:blipFill rotWithShape="1">
          <a:blip r:embed="rId4">
            <a:alphaModFix/>
          </a:blip>
          <a:srcRect/>
          <a:stretch/>
        </p:blipFill>
        <p:spPr>
          <a:xfrm>
            <a:off x="1295400" y="457200"/>
            <a:ext cx="6273799" cy="901700"/>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US" sz="4000" b="1" i="0" u="none" strike="noStrike" cap="none" dirty="0">
                <a:solidFill>
                  <a:schemeClr val="dk1"/>
                </a:solidFill>
                <a:latin typeface="Calibri"/>
                <a:ea typeface="Calibri"/>
                <a:cs typeface="Calibri"/>
                <a:sym typeface="Calibri"/>
              </a:rPr>
              <a:t>On-line Module Resources</a:t>
            </a:r>
          </a:p>
        </p:txBody>
      </p:sp>
      <p:sp>
        <p:nvSpPr>
          <p:cNvPr id="596" name="Shape 596"/>
          <p:cNvSpPr txBox="1">
            <a:spLocks noGrp="1"/>
          </p:cNvSpPr>
          <p:nvPr>
            <p:ph type="body" idx="1"/>
          </p:nvPr>
        </p:nvSpPr>
        <p:spPr>
          <a:xfrm>
            <a:off x="457200" y="1295400"/>
            <a:ext cx="8413749" cy="4343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sng" strike="noStrike" cap="none" dirty="0">
                <a:solidFill>
                  <a:schemeClr val="dk1"/>
                </a:solidFill>
                <a:latin typeface="Trebuchet MS"/>
                <a:ea typeface="Trebuchet MS"/>
                <a:cs typeface="Trebuchet MS"/>
                <a:sym typeface="Trebuchet MS"/>
              </a:rPr>
              <a:t>East Carolina University</a:t>
            </a:r>
            <a:r>
              <a:rPr lang="en-US" sz="2800" b="0" i="0" u="none" strike="noStrike" cap="none" dirty="0">
                <a:solidFill>
                  <a:schemeClr val="dk1"/>
                </a:solidFill>
                <a:latin typeface="Trebuchet MS"/>
                <a:ea typeface="Trebuchet MS"/>
                <a:cs typeface="Trebuchet MS"/>
                <a:sym typeface="Trebuchet MS"/>
              </a:rPr>
              <a:t> deaf-blind modules</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dirty="0">
                <a:solidFill>
                  <a:schemeClr val="dk1"/>
                </a:solidFill>
                <a:latin typeface="Trebuchet MS"/>
                <a:ea typeface="Trebuchet MS"/>
                <a:cs typeface="Trebuchet MS"/>
                <a:sym typeface="Trebuchet MS"/>
              </a:rPr>
              <a:t>	</a:t>
            </a:r>
            <a:r>
              <a:rPr lang="en-US" sz="2800" b="0" i="0" u="none" strike="noStrike" cap="none" dirty="0">
                <a:solidFill>
                  <a:schemeClr val="dk1"/>
                </a:solidFill>
                <a:latin typeface="Trebuchet MS"/>
                <a:ea typeface="Trebuchet MS"/>
                <a:cs typeface="Trebuchet MS"/>
                <a:sym typeface="Trebuchet MS"/>
                <a:hlinkClick r:id="rId3"/>
              </a:rPr>
              <a:t>Modules Addressing Special Education and Teacher Education</a:t>
            </a:r>
            <a:endParaRPr lang="en-US" sz="2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dirty="0">
                <a:solidFill>
                  <a:schemeClr val="dk1"/>
                </a:solidFill>
                <a:latin typeface="Trebuchet MS"/>
                <a:ea typeface="Trebuchet MS"/>
                <a:cs typeface="Trebuchet MS"/>
                <a:sym typeface="Trebuchet MS"/>
              </a:rPr>
              <a:t> 	Select Students with </a:t>
            </a:r>
            <a:r>
              <a:rPr lang="en-US" sz="2800" b="0" i="0" u="none" strike="noStrike" cap="none" dirty="0" err="1">
                <a:solidFill>
                  <a:schemeClr val="dk1"/>
                </a:solidFill>
                <a:latin typeface="Trebuchet MS"/>
                <a:ea typeface="Trebuchet MS"/>
                <a:cs typeface="Trebuchet MS"/>
                <a:sym typeface="Trebuchet MS"/>
              </a:rPr>
              <a:t>Deafblindness</a:t>
            </a:r>
            <a:r>
              <a:rPr lang="en-US" sz="2800" b="0" i="0" u="none" strike="noStrike" cap="none" dirty="0">
                <a:solidFill>
                  <a:schemeClr val="dk1"/>
                </a:solidFill>
                <a:latin typeface="Trebuchet MS"/>
                <a:ea typeface="Trebuchet MS"/>
                <a:cs typeface="Trebuchet MS"/>
                <a:sym typeface="Trebuchet MS"/>
              </a:rPr>
              <a:t> (left column): Modules: Introduction, Developmental Impact, Educational Implications</a:t>
            </a:r>
          </a:p>
          <a:p>
            <a:pPr marL="0" marR="0" lvl="0" indent="0" algn="l" rtl="0">
              <a:lnSpc>
                <a:spcPct val="100000"/>
              </a:lnSpc>
              <a:spcBef>
                <a:spcPts val="560"/>
              </a:spcBef>
              <a:spcAft>
                <a:spcPts val="0"/>
              </a:spcAft>
              <a:buClr>
                <a:schemeClr val="dk1"/>
              </a:buClr>
              <a:buSzPct val="25000"/>
              <a:buFont typeface="Arial"/>
              <a:buNone/>
            </a:pPr>
            <a:endParaRPr sz="2800" b="0" i="0" u="sng"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chemeClr val="dk1"/>
              </a:buClr>
              <a:buSzPct val="25000"/>
              <a:buFont typeface="Arial"/>
              <a:buNone/>
            </a:pPr>
            <a:r>
              <a:rPr lang="en-US" sz="2800" b="0" i="0" u="sng" strike="noStrike" cap="none" dirty="0">
                <a:solidFill>
                  <a:schemeClr val="dk1"/>
                </a:solidFill>
                <a:latin typeface="Trebuchet MS"/>
                <a:ea typeface="Trebuchet MS"/>
                <a:cs typeface="Trebuchet MS"/>
                <a:sym typeface="Trebuchet MS"/>
              </a:rPr>
              <a:t>East Carolina University</a:t>
            </a:r>
            <a:r>
              <a:rPr lang="en-US" sz="2800" b="0" i="0" u="none" strike="noStrike" cap="none" dirty="0">
                <a:solidFill>
                  <a:schemeClr val="dk1"/>
                </a:solidFill>
                <a:latin typeface="Trebuchet MS"/>
                <a:ea typeface="Trebuchet MS"/>
                <a:cs typeface="Trebuchet MS"/>
                <a:sym typeface="Trebuchet MS"/>
              </a:rPr>
              <a:t> Mini Modules </a:t>
            </a:r>
            <a:r>
              <a:rPr lang="en-US" sz="2800" b="0" i="0" u="none" strike="noStrike" cap="none" dirty="0">
                <a:solidFill>
                  <a:schemeClr val="dk1"/>
                </a:solidFill>
                <a:latin typeface="Trebuchet MS"/>
                <a:ea typeface="Trebuchet MS"/>
                <a:cs typeface="Trebuchet MS"/>
                <a:sym typeface="Trebuchet MS"/>
                <a:hlinkClick r:id="rId4"/>
              </a:rPr>
              <a:t>Teacher Support Program for Students with </a:t>
            </a:r>
            <a:r>
              <a:rPr lang="en-US" sz="2800" b="0" i="0" u="none" strike="noStrike" cap="none" dirty="0" err="1">
                <a:solidFill>
                  <a:schemeClr val="dk1"/>
                </a:solidFill>
                <a:latin typeface="Trebuchet MS"/>
                <a:ea typeface="Trebuchet MS"/>
                <a:cs typeface="Trebuchet MS"/>
                <a:sym typeface="Trebuchet MS"/>
                <a:hlinkClick r:id="rId4"/>
              </a:rPr>
              <a:t>Deafblindness</a:t>
            </a:r>
            <a:endParaRPr lang="en-US" sz="2800" b="0" i="0" u="none" strike="noStrike" cap="none"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57200" y="274627"/>
            <a:ext cx="8229600" cy="868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hlinkClick r:id="rId3"/>
              </a:rPr>
              <a:t>Training Distance Mentorship</a:t>
            </a:r>
            <a:endParaRPr lang="en-US" sz="3600" b="0" i="0" u="none" strike="noStrike" cap="none" dirty="0">
              <a:solidFill>
                <a:schemeClr val="dk1"/>
              </a:solidFill>
              <a:latin typeface="Calibri"/>
              <a:ea typeface="Calibri"/>
              <a:cs typeface="Calibri"/>
              <a:sym typeface="Calibri"/>
            </a:endParaRPr>
          </a:p>
        </p:txBody>
      </p:sp>
      <p:sp>
        <p:nvSpPr>
          <p:cNvPr id="602" name="Shape 602"/>
          <p:cNvSpPr txBox="1">
            <a:spLocks noGrp="1"/>
          </p:cNvSpPr>
          <p:nvPr>
            <p:ph type="body" idx="1"/>
          </p:nvPr>
        </p:nvSpPr>
        <p:spPr>
          <a:xfrm>
            <a:off x="457200" y="1219200"/>
            <a:ext cx="8110500" cy="51816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dirty="0">
                <a:solidFill>
                  <a:schemeClr val="dk1"/>
                </a:solidFill>
                <a:latin typeface="Calibri"/>
                <a:ea typeface="Calibri"/>
                <a:cs typeface="Calibri"/>
                <a:sym typeface="Calibri"/>
              </a:rPr>
              <a:t>12 FREE on-line self-paced modules:</a:t>
            </a:r>
          </a:p>
          <a:p>
            <a:pPr marL="0" marR="0" lvl="0" indent="0" algn="l" rtl="0">
              <a:lnSpc>
                <a:spcPct val="80000"/>
              </a:lnSpc>
              <a:spcBef>
                <a:spcPts val="48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1. Interactions with Touch</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2. Interactions with Objects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3. Calendar Systems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4. Communication Mapping</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5. Development of Communicative Intentionality</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6.Gestural Development</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7. Hand under hand strategies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8. Piaget and the symbolization continuum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9. Utilizing Routines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10. Introduction to Vision Loss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11. Introduction to Hearing Loss</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12. Introduction to Learners with Deaf-Blindness</a:t>
            </a:r>
          </a:p>
          <a:p>
            <a:pPr marL="0" marR="0" lvl="0" indent="0" algn="l" rtl="0">
              <a:lnSpc>
                <a:spcPct val="80000"/>
              </a:lnSpc>
              <a:spcBef>
                <a:spcPts val="48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To receive a user name and password email Jon Harding: </a:t>
            </a:r>
            <a:r>
              <a:rPr lang="en-US" sz="2000" b="0" i="0" u="sng" strike="noStrike" cap="none" dirty="0">
                <a:solidFill>
                  <a:schemeClr val="hlink"/>
                </a:solidFill>
                <a:latin typeface="Calibri"/>
                <a:ea typeface="Calibri"/>
                <a:cs typeface="Calibri"/>
                <a:sym typeface="Calibri"/>
                <a:hlinkClick r:id="rId4"/>
              </a:rPr>
              <a:t>jharding@kssdb.org</a:t>
            </a:r>
            <a:endParaRPr lang="en-US" sz="2000" b="0" i="0" u="sng" strike="noStrike" cap="none" dirty="0">
              <a:solidFill>
                <a:schemeClr val="hlink"/>
              </a:solidFill>
              <a:latin typeface="Calibri"/>
              <a:ea typeface="Calibri"/>
              <a:cs typeface="Calibri"/>
              <a:sym typeface="Calibri"/>
            </a:endParaRP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450850" y="79375"/>
            <a:ext cx="8242300" cy="13842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333333"/>
              </a:buClr>
              <a:buSzPct val="25000"/>
              <a:buFont typeface="Calibri"/>
              <a:buNone/>
            </a:pPr>
            <a:r>
              <a:rPr lang="en-US" sz="3959" b="1" i="0" u="none" strike="noStrike" cap="none" dirty="0">
                <a:solidFill>
                  <a:srgbClr val="333333"/>
                </a:solidFill>
                <a:highlight>
                  <a:srgbClr val="FFFFFF"/>
                </a:highlight>
                <a:latin typeface="Calibri"/>
                <a:ea typeface="Calibri"/>
                <a:cs typeface="Calibri"/>
                <a:sym typeface="Calibri"/>
              </a:rPr>
              <a:t>OHOA Deaf-Blind Intervener </a:t>
            </a:r>
            <a:br>
              <a:rPr lang="en-US" sz="3959" b="1" i="0" u="none" strike="noStrike" cap="none" dirty="0">
                <a:solidFill>
                  <a:srgbClr val="333333"/>
                </a:solidFill>
                <a:highlight>
                  <a:srgbClr val="FFFFFF"/>
                </a:highlight>
                <a:latin typeface="Calibri"/>
                <a:ea typeface="Calibri"/>
                <a:cs typeface="Calibri"/>
                <a:sym typeface="Calibri"/>
              </a:rPr>
            </a:br>
            <a:r>
              <a:rPr lang="en-US" sz="3959" b="1" i="0" u="none" strike="noStrike" cap="none" dirty="0">
                <a:solidFill>
                  <a:srgbClr val="333333"/>
                </a:solidFill>
                <a:highlight>
                  <a:srgbClr val="FFFFFF"/>
                </a:highlight>
                <a:latin typeface="Calibri"/>
                <a:ea typeface="Calibri"/>
                <a:cs typeface="Calibri"/>
                <a:sym typeface="Calibri"/>
              </a:rPr>
              <a:t>Learning Modules</a:t>
            </a:r>
          </a:p>
        </p:txBody>
      </p:sp>
      <p:sp>
        <p:nvSpPr>
          <p:cNvPr id="608" name="Shape 608"/>
          <p:cNvSpPr txBox="1">
            <a:spLocks noGrp="1"/>
          </p:cNvSpPr>
          <p:nvPr>
            <p:ph type="body" idx="1"/>
          </p:nvPr>
        </p:nvSpPr>
        <p:spPr>
          <a:xfrm>
            <a:off x="530225" y="1639885"/>
            <a:ext cx="8242300" cy="44624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170" b="0" i="0" u="none" strike="noStrike" cap="none" dirty="0">
                <a:solidFill>
                  <a:srgbClr val="333333"/>
                </a:solidFill>
                <a:highlight>
                  <a:srgbClr val="FFFFFF"/>
                </a:highlight>
                <a:latin typeface="Calibri"/>
                <a:ea typeface="Calibri"/>
                <a:cs typeface="Calibri"/>
                <a:sym typeface="Calibri"/>
              </a:rPr>
              <a:t>A national resource designed to increase awareness, knowledge, and skills related to the process of intervention for students who are deaf-blind. Developed by the National Center on Deaf-Blindness.</a:t>
            </a:r>
          </a:p>
          <a:p>
            <a:pPr marL="0" marR="0" lvl="0" indent="0" algn="l" rtl="0">
              <a:lnSpc>
                <a:spcPct val="95000"/>
              </a:lnSpc>
              <a:spcBef>
                <a:spcPts val="0"/>
              </a:spcBef>
              <a:spcAft>
                <a:spcPts val="0"/>
              </a:spcAft>
              <a:buClr>
                <a:schemeClr val="dk1"/>
              </a:buClr>
              <a:buSzPct val="25000"/>
              <a:buFont typeface="Arial"/>
              <a:buNone/>
            </a:pPr>
            <a:endParaRPr sz="2170" b="0"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600"/>
              </a:spcBef>
              <a:spcAft>
                <a:spcPts val="0"/>
              </a:spcAft>
              <a:buClr>
                <a:schemeClr val="dk1"/>
              </a:buClr>
              <a:buSzPct val="25000"/>
              <a:buFont typeface="Arial"/>
              <a:buNone/>
            </a:pPr>
            <a:r>
              <a:rPr lang="en-US" sz="2170" b="0" i="0" u="none" strike="noStrike" cap="none" dirty="0">
                <a:solidFill>
                  <a:schemeClr val="dk1"/>
                </a:solidFill>
                <a:highlight>
                  <a:srgbClr val="FFFFFF"/>
                </a:highlight>
                <a:latin typeface="Calibri"/>
                <a:ea typeface="Calibri"/>
                <a:cs typeface="Calibri"/>
                <a:sym typeface="Calibri"/>
              </a:rPr>
              <a:t>For a list of partners and contributors visit:</a:t>
            </a:r>
          </a:p>
          <a:p>
            <a:pPr marL="0" marR="0" lvl="0" indent="0" algn="l" rtl="0">
              <a:lnSpc>
                <a:spcPct val="100000"/>
              </a:lnSpc>
              <a:spcBef>
                <a:spcPts val="600"/>
              </a:spcBef>
              <a:spcAft>
                <a:spcPts val="0"/>
              </a:spcAft>
              <a:buClr>
                <a:schemeClr val="dk1"/>
              </a:buClr>
              <a:buSzPct val="25000"/>
              <a:buFont typeface="Arial"/>
              <a:buNone/>
            </a:pPr>
            <a:r>
              <a:rPr lang="en-US" sz="2170" b="0" i="0" u="sng" strike="noStrike" cap="none" dirty="0">
                <a:solidFill>
                  <a:schemeClr val="hlink"/>
                </a:solidFill>
                <a:highlight>
                  <a:srgbClr val="FFFFFF"/>
                </a:highlight>
                <a:latin typeface="Calibri"/>
                <a:ea typeface="Calibri"/>
                <a:cs typeface="Calibri"/>
                <a:sym typeface="Calibri"/>
                <a:hlinkClick r:id="rId3"/>
              </a:rPr>
              <a:t>nationaldb.org/</a:t>
            </a:r>
            <a:r>
              <a:rPr lang="en-US" sz="2170" b="0" i="0" u="sng" strike="noStrike" cap="none" dirty="0" err="1">
                <a:solidFill>
                  <a:schemeClr val="hlink"/>
                </a:solidFill>
                <a:highlight>
                  <a:srgbClr val="FFFFFF"/>
                </a:highlight>
                <a:latin typeface="Calibri"/>
                <a:ea typeface="Calibri"/>
                <a:cs typeface="Calibri"/>
                <a:sym typeface="Calibri"/>
                <a:hlinkClick r:id="rId3"/>
              </a:rPr>
              <a:t>ohoamoodle</a:t>
            </a:r>
            <a:r>
              <a:rPr lang="en-US" sz="2170" b="0" i="0" u="sng" strike="noStrike" cap="none" dirty="0">
                <a:solidFill>
                  <a:schemeClr val="hlink"/>
                </a:solidFill>
                <a:highlight>
                  <a:srgbClr val="FFFFFF"/>
                </a:highlight>
                <a:latin typeface="Calibri"/>
                <a:ea typeface="Calibri"/>
                <a:cs typeface="Calibri"/>
                <a:sym typeface="Calibri"/>
                <a:hlinkClick r:id="rId3"/>
              </a:rPr>
              <a:t>/contributors.html</a:t>
            </a:r>
          </a:p>
          <a:p>
            <a:pPr marL="0" marR="0" lvl="0" indent="0" algn="l" rtl="0">
              <a:lnSpc>
                <a:spcPct val="95000"/>
              </a:lnSpc>
              <a:spcBef>
                <a:spcPts val="0"/>
              </a:spcBef>
              <a:spcAft>
                <a:spcPts val="0"/>
              </a:spcAft>
              <a:buClr>
                <a:schemeClr val="dk1"/>
              </a:buClr>
              <a:buSzPct val="25000"/>
              <a:buFont typeface="Arial"/>
              <a:buNone/>
            </a:pPr>
            <a:endParaRPr sz="2170" b="0" i="0" u="sng" strike="noStrike" cap="none" dirty="0">
              <a:solidFill>
                <a:schemeClr val="hlink"/>
              </a:solidFill>
              <a:highlight>
                <a:srgbClr val="FFFFFF"/>
              </a:highlight>
              <a:latin typeface="Calibri"/>
              <a:ea typeface="Calibri"/>
              <a:cs typeface="Calibri"/>
              <a:sym typeface="Calibri"/>
              <a:hlinkClick r:id="rId3"/>
            </a:endParaRPr>
          </a:p>
          <a:p>
            <a:pPr marL="0" marR="0" lvl="0" indent="0" algn="l" rtl="0">
              <a:lnSpc>
                <a:spcPct val="100000"/>
              </a:lnSpc>
              <a:spcBef>
                <a:spcPts val="600"/>
              </a:spcBef>
              <a:spcAft>
                <a:spcPts val="0"/>
              </a:spcAft>
              <a:buClr>
                <a:schemeClr val="dk1"/>
              </a:buClr>
              <a:buSzPct val="25000"/>
              <a:buFont typeface="Arial"/>
              <a:buNone/>
            </a:pPr>
            <a:r>
              <a:rPr lang="en-US" sz="2170" b="0" i="0" u="none" strike="noStrike" cap="none" dirty="0">
                <a:solidFill>
                  <a:srgbClr val="333333"/>
                </a:solidFill>
                <a:highlight>
                  <a:srgbClr val="FFFFFF"/>
                </a:highlight>
                <a:latin typeface="Calibri"/>
                <a:ea typeface="Calibri"/>
                <a:cs typeface="Calibri"/>
                <a:sym typeface="Calibri"/>
              </a:rPr>
              <a:t>For more information:</a:t>
            </a:r>
          </a:p>
          <a:p>
            <a:pPr marL="0" lvl="0" indent="0">
              <a:spcBef>
                <a:spcPts val="600"/>
              </a:spcBef>
              <a:buSzPct val="25000"/>
              <a:buNone/>
            </a:pPr>
            <a:r>
              <a:rPr lang="en-US" sz="2170" b="0" i="0" u="none" strike="noStrike" cap="none" dirty="0">
                <a:solidFill>
                  <a:srgbClr val="333333"/>
                </a:solidFill>
                <a:highlight>
                  <a:srgbClr val="FFFFFF"/>
                </a:highlight>
                <a:latin typeface="Calibri"/>
                <a:ea typeface="Calibri"/>
                <a:cs typeface="Calibri"/>
                <a:sym typeface="Calibri"/>
              </a:rPr>
              <a:t>Go </a:t>
            </a:r>
            <a:r>
              <a:rPr lang="en-US" sz="2170" b="0" i="0" strike="noStrike" cap="none" dirty="0">
                <a:solidFill>
                  <a:srgbClr val="333333"/>
                </a:solidFill>
                <a:highlight>
                  <a:srgbClr val="FFFFFF"/>
                </a:highlight>
                <a:latin typeface="Calibri"/>
                <a:ea typeface="Calibri"/>
                <a:cs typeface="Calibri"/>
                <a:sym typeface="Calibri"/>
              </a:rPr>
              <a:t>to</a:t>
            </a:r>
            <a:r>
              <a:rPr lang="en-US" sz="2170" dirty="0">
                <a:solidFill>
                  <a:schemeClr val="hlink"/>
                </a:solidFill>
                <a:highlight>
                  <a:srgbClr val="FFFFFF"/>
                </a:highlight>
              </a:rPr>
              <a:t> </a:t>
            </a:r>
            <a:r>
              <a:rPr lang="en-US" sz="2170" dirty="0">
                <a:solidFill>
                  <a:schemeClr val="hlink"/>
                </a:solidFill>
                <a:highlight>
                  <a:srgbClr val="FFFFFF"/>
                </a:highlight>
                <a:hlinkClick r:id="rId4"/>
              </a:rPr>
              <a:t>moodle.nationaldb.org</a:t>
            </a:r>
            <a:r>
              <a:rPr lang="en-US" sz="2170" dirty="0">
                <a:solidFill>
                  <a:schemeClr val="hlink"/>
                </a:solidFill>
                <a:highlight>
                  <a:srgbClr val="FFFFFF"/>
                </a:highlight>
              </a:rPr>
              <a:t> </a:t>
            </a:r>
            <a:r>
              <a:rPr lang="en-US" sz="2170" b="0" i="0" strike="noStrike" cap="none" dirty="0">
                <a:solidFill>
                  <a:srgbClr val="333333"/>
                </a:solidFill>
                <a:highlight>
                  <a:srgbClr val="FFFFFF"/>
                </a:highlight>
                <a:latin typeface="Calibri"/>
                <a:ea typeface="Calibri"/>
                <a:cs typeface="Calibri"/>
                <a:sym typeface="Calibri"/>
              </a:rPr>
              <a:t>or</a:t>
            </a:r>
          </a:p>
          <a:p>
            <a:pPr marL="0" marR="0" lvl="0" indent="0" algn="l" rtl="0">
              <a:lnSpc>
                <a:spcPct val="100000"/>
              </a:lnSpc>
              <a:spcBef>
                <a:spcPts val="600"/>
              </a:spcBef>
              <a:spcAft>
                <a:spcPts val="0"/>
              </a:spcAft>
              <a:buClr>
                <a:schemeClr val="dk1"/>
              </a:buClr>
              <a:buSzPct val="25000"/>
              <a:buFont typeface="Arial"/>
              <a:buNone/>
            </a:pPr>
            <a:r>
              <a:rPr lang="en-US" sz="2170" b="0" i="0" u="none" strike="noStrike" cap="none" dirty="0">
                <a:solidFill>
                  <a:srgbClr val="333333"/>
                </a:solidFill>
                <a:highlight>
                  <a:srgbClr val="FFFFFF"/>
                </a:highlight>
                <a:latin typeface="Calibri"/>
                <a:ea typeface="Calibri"/>
                <a:cs typeface="Calibri"/>
                <a:sym typeface="Calibri"/>
              </a:rPr>
              <a:t>Contact </a:t>
            </a:r>
            <a:r>
              <a:rPr lang="en-US" sz="2170" b="0" i="0" u="none" strike="noStrike" cap="none" dirty="0">
                <a:solidFill>
                  <a:srgbClr val="333333"/>
                </a:solidFill>
                <a:highlight>
                  <a:srgbClr val="FFFFFF"/>
                </a:highlight>
                <a:latin typeface="Calibri"/>
                <a:ea typeface="Calibri"/>
                <a:cs typeface="Calibri"/>
                <a:sym typeface="Calibri"/>
                <a:hlinkClick r:id="rId5"/>
              </a:rPr>
              <a:t>support@nationaldb.org</a:t>
            </a:r>
            <a:endParaRPr lang="en-US" sz="2170" b="0" i="0" u="sng" strike="noStrike" cap="none" dirty="0">
              <a:solidFill>
                <a:srgbClr val="0000FF"/>
              </a:solidFill>
              <a:highlight>
                <a:srgbClr val="FFFFFF"/>
              </a:highlight>
              <a:latin typeface="Calibri"/>
              <a:ea typeface="Calibri"/>
              <a:cs typeface="Calibri"/>
              <a:sym typeface="Calibri"/>
            </a:endParaRPr>
          </a:p>
        </p:txBody>
      </p:sp>
      <p:pic>
        <p:nvPicPr>
          <p:cNvPr id="609" name="Shape 609" descr="Open Hands Open Access Deaf-Blind  Invervener Learning Modules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53200" y="3352800"/>
            <a:ext cx="2133598" cy="2514599"/>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Additional Resources</a:t>
            </a:r>
          </a:p>
        </p:txBody>
      </p:sp>
      <p:sp>
        <p:nvSpPr>
          <p:cNvPr id="615" name="Shape 615"/>
          <p:cNvSpPr txBox="1">
            <a:spLocks noGrp="1"/>
          </p:cNvSpPr>
          <p:nvPr>
            <p:ph type="body" idx="1"/>
          </p:nvPr>
        </p:nvSpPr>
        <p:spPr>
          <a:xfrm>
            <a:off x="457200" y="1600200"/>
            <a:ext cx="8229600" cy="45259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hlinkClick r:id="rId3"/>
              </a:rPr>
              <a:t>ALL children CAN read...let us show you how!</a:t>
            </a:r>
            <a:endParaRPr lang="en-US"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100000"/>
              <a:buFont typeface="Arial"/>
              <a:buChar char="•"/>
            </a:pPr>
            <a:r>
              <a:rPr lang="en-US" sz="2800" b="0" i="0" u="sng" strike="noStrike" cap="none" dirty="0">
                <a:solidFill>
                  <a:schemeClr val="hlink"/>
                </a:solidFill>
                <a:latin typeface="Calibri"/>
                <a:ea typeface="Calibri"/>
                <a:cs typeface="Calibri"/>
                <a:sym typeface="Calibri"/>
                <a:hlinkClick r:id="rId4"/>
              </a:rPr>
              <a:t>Home Talk</a:t>
            </a:r>
          </a:p>
          <a:p>
            <a:pPr marL="0" marR="0" lvl="0" indent="0" algn="l" rtl="0">
              <a:lnSpc>
                <a:spcPct val="100000"/>
              </a:lnSpc>
              <a:spcBef>
                <a:spcPts val="64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hlinkClick r:id="rId5"/>
              </a:rPr>
              <a:t>Tips for Home and School from Nevada Deaf Blind Project</a:t>
            </a:r>
            <a:endParaRPr lang="en-US" sz="2800" dirty="0"/>
          </a:p>
          <a:p>
            <a:pPr marL="0" marR="0" lvl="0" indent="0" algn="l" rtl="0">
              <a:lnSpc>
                <a:spcPct val="100000"/>
              </a:lnSpc>
              <a:spcBef>
                <a:spcPts val="640"/>
              </a:spcBef>
              <a:spcAft>
                <a:spcPts val="0"/>
              </a:spcAft>
              <a:buClr>
                <a:schemeClr val="dk1"/>
              </a:buClr>
              <a:buSzPct val="100000"/>
              <a:buFont typeface="Arial"/>
              <a:buChar char="•"/>
            </a:pPr>
            <a:r>
              <a:rPr lang="en-US" sz="2800" u="sng" dirty="0">
                <a:solidFill>
                  <a:schemeClr val="hlink"/>
                </a:solidFill>
                <a:hlinkClick r:id="rId6"/>
              </a:rPr>
              <a:t>Washington Sensory Disabilities Services: Deaf Blind</a:t>
            </a:r>
            <a:r>
              <a:rPr lang="en-US" sz="2800" dirty="0">
                <a:hlinkClick r:id="rId6"/>
              </a:rPr>
              <a:t>  </a:t>
            </a:r>
            <a:endParaRPr lang="en-US" sz="2800" dirty="0"/>
          </a:p>
          <a:p>
            <a:pPr marL="0" marR="0" lvl="0" indent="0" algn="l" rtl="0">
              <a:lnSpc>
                <a:spcPct val="100000"/>
              </a:lnSpc>
              <a:spcBef>
                <a:spcPts val="640"/>
              </a:spcBef>
              <a:spcAft>
                <a:spcPts val="0"/>
              </a:spcAft>
              <a:buClr>
                <a:schemeClr val="dk1"/>
              </a:buClr>
              <a:buSzPct val="100000"/>
              <a:buFont typeface="Arial"/>
              <a:buChar char="•"/>
            </a:pPr>
            <a:r>
              <a:rPr lang="en-US" sz="2800" dirty="0">
                <a:hlinkClick r:id="rId7"/>
              </a:rPr>
              <a:t>Washington Sensory Disabilities Services Home Page</a:t>
            </a:r>
            <a:endParaRPr lang="en-US" sz="2800" dirty="0"/>
          </a:p>
          <a:p>
            <a:pPr marL="0" marR="0" lvl="0" indent="0" algn="l" rtl="0">
              <a:lnSpc>
                <a:spcPct val="100000"/>
              </a:lnSpc>
              <a:spcBef>
                <a:spcPts val="640"/>
              </a:spcBef>
              <a:spcAft>
                <a:spcPts val="0"/>
              </a:spcAft>
              <a:buClr>
                <a:schemeClr val="dk1"/>
              </a:buClr>
              <a:buSzPct val="100000"/>
              <a:buFont typeface="Arial"/>
              <a:buChar char="•"/>
            </a:pPr>
            <a:r>
              <a:rPr lang="en-US" sz="2800" u="sng" dirty="0">
                <a:solidFill>
                  <a:schemeClr val="hlink"/>
                </a:solidFill>
                <a:hlinkClick r:id="rId8"/>
              </a:rPr>
              <a:t>Perkins School for the Blind: Webcasts</a:t>
            </a:r>
            <a:endParaRPr lang="en-US" sz="2800" u="sng" dirty="0">
              <a:solidFill>
                <a:schemeClr val="hlink"/>
              </a:solidFill>
            </a:endParaRPr>
          </a:p>
          <a:p>
            <a:pPr marL="0" marR="0" lvl="0" indent="0" algn="l" rtl="0">
              <a:lnSpc>
                <a:spcPct val="100000"/>
              </a:lnSpc>
              <a:spcBef>
                <a:spcPts val="640"/>
              </a:spcBef>
              <a:spcAft>
                <a:spcPts val="0"/>
              </a:spcAft>
              <a:buClr>
                <a:schemeClr val="dk1"/>
              </a:buClr>
              <a:buSzPct val="100000"/>
              <a:buFont typeface="Arial"/>
              <a:buChar char="•"/>
            </a:pPr>
            <a:r>
              <a:rPr lang="en-US" sz="2800" u="sng" dirty="0">
                <a:solidFill>
                  <a:schemeClr val="hlink"/>
                </a:solidFill>
                <a:hlinkClick r:id="rId9"/>
              </a:rPr>
              <a:t>Perkins School for the Blind Home Page</a:t>
            </a:r>
            <a:r>
              <a:rPr lang="en-US" sz="2800" dirty="0"/>
              <a:t> </a:t>
            </a:r>
            <a:r>
              <a:rPr lang="en-US" sz="2400" dirty="0"/>
              <a:t>Look for Teaching Resources</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1981200" y="274637"/>
            <a:ext cx="6705600" cy="1554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600" b="0" i="0" u="none" strike="noStrike" cap="none" dirty="0">
                <a:solidFill>
                  <a:srgbClr val="000000"/>
                </a:solidFill>
                <a:latin typeface="Calibri"/>
                <a:ea typeface="Calibri"/>
                <a:cs typeface="Calibri"/>
                <a:sym typeface="Calibri"/>
              </a:rPr>
              <a:t>National Center on Deaf-Blindness</a:t>
            </a:r>
            <a:br>
              <a:rPr lang="en-US" sz="3600" b="0" i="0" u="none" strike="noStrike" cap="none" dirty="0">
                <a:solidFill>
                  <a:srgbClr val="000000"/>
                </a:solidFill>
                <a:latin typeface="Calibri"/>
                <a:ea typeface="Calibri"/>
                <a:cs typeface="Calibri"/>
                <a:sym typeface="Calibri"/>
              </a:rPr>
            </a:br>
            <a:r>
              <a:rPr lang="en-US" sz="3600" b="0" i="0" u="none" strike="noStrike" cap="none" dirty="0">
                <a:solidFill>
                  <a:srgbClr val="000000"/>
                </a:solidFill>
                <a:latin typeface="Calibri"/>
                <a:ea typeface="Calibri"/>
                <a:cs typeface="Calibri"/>
                <a:sym typeface="Calibri"/>
              </a:rPr>
              <a:t>Initiative Groups:</a:t>
            </a:r>
          </a:p>
        </p:txBody>
      </p:sp>
      <p:sp>
        <p:nvSpPr>
          <p:cNvPr id="627" name="Shape 627"/>
          <p:cNvSpPr txBox="1">
            <a:spLocks noGrp="1"/>
          </p:cNvSpPr>
          <p:nvPr>
            <p:ph type="body" idx="1"/>
          </p:nvPr>
        </p:nvSpPr>
        <p:spPr>
          <a:xfrm>
            <a:off x="457200" y="2057400"/>
            <a:ext cx="8229600" cy="4525960"/>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1) Intervener Services and Qualified Personnel</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2) Early Identification/ Referral</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3) Technology Solutions</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4) Family Engagement</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5) National Child Count</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6) Literacy</a:t>
            </a:r>
          </a:p>
          <a:p>
            <a:pPr marL="742950" marR="0" lvl="1" indent="-285750" algn="l" rtl="0">
              <a:lnSpc>
                <a:spcPct val="100000"/>
              </a:lnSpc>
              <a:spcBef>
                <a:spcPts val="0"/>
              </a:spcBef>
              <a:spcAft>
                <a:spcPts val="0"/>
              </a:spcAft>
              <a:buClr>
                <a:srgbClr val="000000"/>
              </a:buClr>
              <a:buSzPct val="25000"/>
              <a:buFont typeface="Arial"/>
              <a:buNone/>
            </a:pPr>
            <a:r>
              <a:rPr lang="en-US" sz="3000" b="0" i="0" u="none" strike="noStrike" cap="none" dirty="0">
                <a:solidFill>
                  <a:srgbClr val="000000"/>
                </a:solidFill>
                <a:latin typeface="Calibri"/>
                <a:ea typeface="Calibri"/>
                <a:cs typeface="Calibri"/>
                <a:sym typeface="Calibri"/>
              </a:rPr>
              <a:t>7) Transition</a:t>
            </a:r>
          </a:p>
          <a:p>
            <a:pPr marL="742950" marR="0" lvl="1" indent="-285750" algn="l" rtl="0">
              <a:lnSpc>
                <a:spcPct val="100000"/>
              </a:lnSpc>
              <a:spcBef>
                <a:spcPts val="0"/>
              </a:spcBef>
              <a:spcAft>
                <a:spcPts val="0"/>
              </a:spcAft>
              <a:buClr>
                <a:schemeClr val="dk1"/>
              </a:buClr>
              <a:buSzPct val="25000"/>
              <a:buFont typeface="Arial"/>
              <a:buNone/>
            </a:pPr>
            <a:endParaRPr sz="3000" b="0" i="0" u="none" strike="noStrike" cap="none" dirty="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FF0000"/>
              </a:buClr>
              <a:buSzPct val="25000"/>
              <a:buFont typeface="Arial"/>
              <a:buNone/>
            </a:pPr>
            <a:r>
              <a:rPr lang="en-US" sz="3000" b="1" i="0" u="none" strike="noStrike" cap="none" dirty="0">
                <a:solidFill>
                  <a:srgbClr val="7030A0"/>
                </a:solidFill>
                <a:latin typeface="Calibri"/>
                <a:ea typeface="Calibri"/>
                <a:cs typeface="Calibri"/>
                <a:sym typeface="Calibri"/>
              </a:rPr>
              <a:t>Please make a profile and join a group!</a:t>
            </a: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dirty="0">
              <a:solidFill>
                <a:srgbClr val="FF0000"/>
              </a:solidFill>
              <a:latin typeface="Calibri"/>
              <a:ea typeface="Calibri"/>
              <a:cs typeface="Calibri"/>
              <a:sym typeface="Calibri"/>
            </a:endParaRPr>
          </a:p>
        </p:txBody>
      </p:sp>
      <p:pic>
        <p:nvPicPr>
          <p:cNvPr id="628" name="Shape 628" descr="National Center on Deaf-Blindness (NCDB) logo"/>
          <p:cNvPicPr preferRelativeResize="0"/>
          <p:nvPr/>
        </p:nvPicPr>
        <p:blipFill rotWithShape="1">
          <a:blip r:embed="rId3">
            <a:alphaModFix/>
          </a:blip>
          <a:srcRect/>
          <a:stretch/>
        </p:blipFill>
        <p:spPr>
          <a:xfrm>
            <a:off x="457200" y="457200"/>
            <a:ext cx="1447800" cy="1447800"/>
          </a:xfrm>
          <a:prstGeom prst="rect">
            <a:avLst/>
          </a:prstGeom>
          <a:noFill/>
          <a:ln>
            <a:noFill/>
          </a:ln>
        </p:spPr>
      </p:pic>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4800" b="0" i="0" u="none" strike="noStrike" cap="none" dirty="0">
                <a:solidFill>
                  <a:srgbClr val="C00000"/>
                </a:solidFill>
                <a:latin typeface="Calibri"/>
                <a:ea typeface="Calibri"/>
                <a:cs typeface="Calibri"/>
                <a:sym typeface="Calibri"/>
              </a:rPr>
              <a:t>***Remember***</a:t>
            </a:r>
          </a:p>
        </p:txBody>
      </p:sp>
      <p:sp>
        <p:nvSpPr>
          <p:cNvPr id="634" name="Shape 634"/>
          <p:cNvSpPr txBox="1">
            <a:spLocks noGrp="1"/>
          </p:cNvSpPr>
          <p:nvPr>
            <p:ph type="body" idx="1"/>
          </p:nvPr>
        </p:nvSpPr>
        <p:spPr>
          <a:xfrm>
            <a:off x="457200" y="1371600"/>
            <a:ext cx="8413749" cy="4190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strike="noStrike" cap="none" dirty="0">
                <a:solidFill>
                  <a:schemeClr val="dk1"/>
                </a:solidFill>
                <a:sym typeface="Calibri"/>
              </a:rPr>
              <a:t>Learners who have deaf-blindness are an incredibly </a:t>
            </a:r>
            <a:r>
              <a:rPr lang="en-US" sz="2800" dirty="0"/>
              <a:t>diverse</a:t>
            </a:r>
            <a:r>
              <a:rPr lang="en-US" sz="2800" b="0" i="0" u="none" strike="noStrike" cap="none" dirty="0">
                <a:solidFill>
                  <a:schemeClr val="dk1"/>
                </a:solidFill>
                <a:sym typeface="Calibri"/>
              </a:rPr>
              <a:t> group</a:t>
            </a:r>
          </a:p>
          <a:p>
            <a:pPr marL="342900" marR="0" lvl="0" indent="-342900" algn="l" rtl="0">
              <a:lnSpc>
                <a:spcPct val="100000"/>
              </a:lnSpc>
              <a:spcBef>
                <a:spcPts val="480"/>
              </a:spcBef>
              <a:spcAft>
                <a:spcPts val="0"/>
              </a:spcAft>
              <a:buClr>
                <a:schemeClr val="dk1"/>
              </a:buClr>
              <a:buSzPct val="100000"/>
              <a:buFont typeface="Arial"/>
              <a:buChar char="•"/>
            </a:pPr>
            <a:r>
              <a:rPr lang="en-US" sz="2800" b="0" i="0" u="none" strike="noStrike" cap="none" dirty="0">
                <a:solidFill>
                  <a:schemeClr val="dk1"/>
                </a:solidFill>
                <a:sym typeface="Calibri"/>
              </a:rPr>
              <a:t>Deaf-blindness is a disability about information gathering!</a:t>
            </a:r>
          </a:p>
          <a:p>
            <a:pPr marL="342900" marR="0" lvl="0" indent="-342900" algn="l" rtl="0">
              <a:lnSpc>
                <a:spcPct val="100000"/>
              </a:lnSpc>
              <a:spcBef>
                <a:spcPts val="480"/>
              </a:spcBef>
              <a:spcAft>
                <a:spcPts val="0"/>
              </a:spcAft>
              <a:buClr>
                <a:schemeClr val="dk1"/>
              </a:buClr>
              <a:buSzPct val="100000"/>
              <a:buFont typeface="Arial"/>
              <a:buChar char="•"/>
            </a:pPr>
            <a:r>
              <a:rPr lang="en-US" sz="2800" dirty="0"/>
              <a:t>Incidental learning is challenging.  </a:t>
            </a:r>
          </a:p>
          <a:p>
            <a:pPr marL="342900" marR="0" lvl="0" indent="-342900" algn="l" rtl="0">
              <a:lnSpc>
                <a:spcPct val="100000"/>
              </a:lnSpc>
              <a:spcBef>
                <a:spcPts val="480"/>
              </a:spcBef>
              <a:spcAft>
                <a:spcPts val="0"/>
              </a:spcAft>
              <a:buClr>
                <a:schemeClr val="dk1"/>
              </a:buClr>
              <a:buSzPct val="100000"/>
              <a:buFont typeface="Arial"/>
              <a:buChar char="•"/>
            </a:pPr>
            <a:r>
              <a:rPr lang="en-US" sz="2800" dirty="0"/>
              <a:t>Purposeful and meaningful activities foster development</a:t>
            </a:r>
          </a:p>
          <a:p>
            <a:pPr marL="342900" marR="0" lvl="0" indent="-342900" algn="l" rtl="0">
              <a:lnSpc>
                <a:spcPct val="100000"/>
              </a:lnSpc>
              <a:spcBef>
                <a:spcPts val="480"/>
              </a:spcBef>
              <a:spcAft>
                <a:spcPts val="0"/>
              </a:spcAft>
              <a:buClr>
                <a:schemeClr val="dk1"/>
              </a:buClr>
              <a:buSzPct val="100000"/>
              <a:buFont typeface="Arial"/>
              <a:buChar char="•"/>
            </a:pPr>
            <a:r>
              <a:rPr lang="en-US" sz="2800" dirty="0"/>
              <a:t>Determining a shared mode of communication is key</a:t>
            </a:r>
          </a:p>
          <a:p>
            <a:pPr marL="342900" marR="0" lvl="0" indent="-342900" algn="l" rtl="0">
              <a:lnSpc>
                <a:spcPct val="100000"/>
              </a:lnSpc>
              <a:spcBef>
                <a:spcPts val="480"/>
              </a:spcBef>
              <a:spcAft>
                <a:spcPts val="0"/>
              </a:spcAft>
              <a:buClr>
                <a:schemeClr val="dk1"/>
              </a:buClr>
              <a:buSzPct val="100000"/>
              <a:buFont typeface="Arial"/>
              <a:buChar char="•"/>
            </a:pPr>
            <a:r>
              <a:rPr lang="en-US" sz="2800" b="0" i="0" u="none" strike="noStrike" cap="none" dirty="0">
                <a:solidFill>
                  <a:schemeClr val="dk1"/>
                </a:solidFill>
                <a:sym typeface="Calibri"/>
              </a:rPr>
              <a:t>A learner with deaf-blindness is NOT a “deaf” child who cannot see or a “blind” child who cannot hear. Deaf-blindness is unique and complex disability.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1"/>
          <p:cNvSpPr>
            <a:spLocks noGrp="1"/>
          </p:cNvSpPr>
          <p:nvPr>
            <p:ph type="title"/>
          </p:nvPr>
        </p:nvSpPr>
        <p:spPr/>
        <p:txBody>
          <a:bodyPr/>
          <a:lstStyle/>
          <a:p>
            <a:r>
              <a:rPr lang="en-US" b="1" dirty="0">
                <a:solidFill>
                  <a:srgbClr val="000000"/>
                </a:solidFill>
              </a:rPr>
              <a:t>National Child Count</a:t>
            </a:r>
            <a:endParaRPr lang="en-US" dirty="0"/>
          </a:p>
        </p:txBody>
      </p:sp>
      <p:sp>
        <p:nvSpPr>
          <p:cNvPr id="4" name="Text Placeholder 1"/>
          <p:cNvSpPr>
            <a:spLocks noGrp="1"/>
          </p:cNvSpPr>
          <p:nvPr>
            <p:ph type="body" idx="1"/>
          </p:nvPr>
        </p:nvSpPr>
        <p:spPr>
          <a:xfrm>
            <a:off x="457200" y="1219200"/>
            <a:ext cx="8229600" cy="2438400"/>
          </a:xfrm>
        </p:spPr>
        <p:txBody>
          <a:bodyPr/>
          <a:lstStyle/>
          <a:p>
            <a:pPr marL="457200" indent="-457200">
              <a:spcBef>
                <a:spcPts val="0"/>
              </a:spcBef>
              <a:buClr>
                <a:srgbClr val="000000"/>
              </a:buClr>
            </a:pPr>
            <a:r>
              <a:rPr lang="en-US" dirty="0">
                <a:solidFill>
                  <a:srgbClr val="000000"/>
                </a:solidFill>
              </a:rPr>
              <a:t>Each state conducts a census of children and youth who are deaf-blind (birth through age 21).</a:t>
            </a:r>
          </a:p>
          <a:p>
            <a:pPr marL="457200" indent="-457200">
              <a:spcBef>
                <a:spcPts val="0"/>
              </a:spcBef>
              <a:buClr>
                <a:srgbClr val="000000"/>
              </a:buClr>
            </a:pPr>
            <a:r>
              <a:rPr lang="en-US" dirty="0">
                <a:solidFill>
                  <a:srgbClr val="000000"/>
                </a:solidFill>
              </a:rPr>
              <a:t>Information from all states is compiled and reported in the annual </a:t>
            </a:r>
            <a:r>
              <a:rPr lang="en-US" i="1" dirty="0">
                <a:solidFill>
                  <a:srgbClr val="000000"/>
                </a:solidFill>
              </a:rPr>
              <a:t>National Child Count of Children and Youth who are Deaf-Blind</a:t>
            </a:r>
            <a:r>
              <a:rPr lang="en-US" i="0" dirty="0">
                <a:solidFill>
                  <a:srgbClr val="000000"/>
                </a:solidFill>
              </a:rPr>
              <a:t>.</a:t>
            </a:r>
            <a:endParaRPr lang="en-US" dirty="0">
              <a:solidFill>
                <a:srgbClr val="000000"/>
              </a:solidFill>
            </a:endParaRPr>
          </a:p>
        </p:txBody>
      </p:sp>
      <p:pic>
        <p:nvPicPr>
          <p:cNvPr id="6146" name="Picture 1" descr="A childs drawing of five children standing together linking ar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8072" y="3741736"/>
            <a:ext cx="507841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nterventions for Children with Combined Vision and Hearing Loss&amp;quot;&quot;/&gt;&lt;property id=&quot;20307&quot; value=&quot;256&quot;/&gt;&lt;/object&gt;&lt;object type=&quot;3&quot; unique_id=&quot;10004&quot;&gt;&lt;property id=&quot;20148&quot; value=&quot;5&quot;/&gt;&lt;property id=&quot;20300&quot; value=&quot;Slide 2 - &amp;quot;National Center on Deaf-Blindness&amp;quot;&quot;/&gt;&lt;property id=&quot;20307&quot; value=&quot;257&quot;/&gt;&lt;/object&gt;&lt;object type=&quot;3&quot; unique_id=&quot;10005&quot;&gt;&lt;property id=&quot;20148&quot; value=&quot;5&quot;/&gt;&lt;property id=&quot;20300&quot; value=&quot;Slide 3 - &amp;quot; &amp;quot;&quot;/&gt;&lt;property id=&quot;20307&quot; value=&quot;258&quot;/&gt;&lt;/object&gt;&lt;object type=&quot;3&quot; unique_id=&quot;10006&quot;&gt;&lt;property id=&quot;20148&quot; value=&quot;5&quot;/&gt;&lt;property id=&quot;20300&quot; value=&quot;Slide 4 - &amp;quot;Vermont Sensory Access Project: Vermont's Deafblind Project&amp;quot;&quot;/&gt;&lt;property id=&quot;20307&quot; value=&quot;259&quot;/&gt;&lt;/object&gt;&lt;object type=&quot;3&quot; unique_id=&quot;10007&quot;&gt;&lt;property id=&quot;20148&quot; value=&quot;5&quot;/&gt;&lt;property id=&quot;20300&quot; value=&quot;Slide 5 - &amp;quot;What we want to accomplish:&amp;quot;&quot;/&gt;&lt;property id=&quot;20307&quot; value=&quot;260&quot;/&gt;&lt;/object&gt;&lt;object type=&quot;3&quot; unique_id=&quot;10008&quot;&gt;&lt;property id=&quot;20148&quot; value=&quot;5&quot;/&gt;&lt;property id=&quot;20300&quot; value=&quot;Slide 6 - &amp;quot;Definition of Deaf-Blindness&amp;quot;&quot;/&gt;&lt;property id=&quot;20307&quot; value=&quot;261&quot;/&gt;&lt;/object&gt;&lt;object type=&quot;3&quot; unique_id=&quot;10009&quot;&gt;&lt;property id=&quot;20148&quot; value=&quot;5&quot;/&gt;&lt;property id=&quot;20300&quot; value=&quot;Slide 7 - &amp;quot;Etiologies of Deaf-Blindness&amp;quot;&quot;/&gt;&lt;property id=&quot;20307&quot; value=&quot;262&quot;/&gt;&lt;/object&gt;&lt;object type=&quot;3&quot; unique_id=&quot;10010&quot;&gt;&lt;property id=&quot;20148&quot; value=&quot;5&quot;/&gt;&lt;property id=&quot;20300&quot; value=&quot;Slide 8 - &amp;quot;Diversity in Deaf-Blindness&amp;quot;&quot;/&gt;&lt;property id=&quot;20307&quot; value=&quot;263&quot;/&gt;&lt;/object&gt;&lt;object type=&quot;3&quot; unique_id=&quot;10011&quot;&gt;&lt;property id=&quot;20148&quot; value=&quot;5&quot;/&gt;&lt;property id=&quot;20300&quot; value=&quot;Slide 9 - &amp;quot;National Child Count&amp;quot;&quot;/&gt;&lt;property id=&quot;20307&quot; value=&quot;264&quot;/&gt;&lt;/object&gt;&lt;object type=&quot;3&quot; unique_id=&quot;10012&quot;&gt;&lt;property id=&quot;20148&quot; value=&quot;5&quot;/&gt;&lt;property id=&quot;20300&quot; value=&quot;Slide 10 - &amp;quot;Population of Children  With Deaf-Blindness: Birth-21&amp;quot;&quot;/&gt;&lt;property id=&quot;20307&quot; value=&quot;265&quot;/&gt;&lt;/object&gt;&lt;object type=&quot;3&quot; unique_id=&quot;10013&quot;&gt;&lt;property id=&quot;20148&quot; value=&quot;5&quot;/&gt;&lt;property id=&quot;20300&quot; value=&quot;Slide 11 - &amp;quot;Population of Children  With Deaf-Blindness: 0-2&amp;quot;&quot;/&gt;&lt;property id=&quot;20307&quot; value=&quot;266&quot;/&gt;&lt;/object&gt;&lt;object type=&quot;3&quot; unique_id=&quot;10014&quot;&gt;&lt;property id=&quot;20148&quot; value=&quot;5&quot;/&gt;&lt;property id=&quot;20300&quot; value=&quot;Slide 12 - &amp;quot;National Prevalence: Birth-21&amp;quot;&quot;/&gt;&lt;property id=&quot;20307&quot; value=&quot;267&quot;/&gt;&lt;/object&gt;&lt;object type=&quot;3&quot; unique_id=&quot;10015&quot;&gt;&lt;property id=&quot;20148&quot; value=&quot;5&quot;/&gt;&lt;property id=&quot;20300&quot; value=&quot;Slide 13 - &amp;quot;Pennsylvania Prevalence: Birth-21&amp;quot;&quot;/&gt;&lt;property id=&quot;20307&quot; value=&quot;268&quot;/&gt;&lt;/object&gt;&lt;object type=&quot;3&quot; unique_id=&quot;10016&quot;&gt;&lt;property id=&quot;20148&quot; value=&quot;5&quot;/&gt;&lt;property id=&quot;20300&quot; value=&quot;Slide 14 - &amp;quot;Early Identification &amp;amp; Referral&amp;quot;&quot;/&gt;&lt;property id=&quot;20307&quot; value=&quot;269&quot;/&gt;&lt;/object&gt;&lt;object type=&quot;3&quot; unique_id=&quot;10017&quot;&gt;&lt;property id=&quot;20148&quot; value=&quot;5&quot;/&gt;&lt;property id=&quot;20300&quot; value=&quot;Slide 15 - &amp;quot;Population of Children with  Deaf-Blindness &amp;quot;&quot;/&gt;&lt;property id=&quot;20307&quot; value=&quot;270&quot;/&gt;&lt;/object&gt;&lt;object type=&quot;3&quot; unique_id=&quot;10018&quot;&gt;&lt;property id=&quot;20148&quot; value=&quot;5&quot;/&gt;&lt;property id=&quot;20300&quot; value=&quot;Slide 16 - &amp;quot;Video about deaf-Blindness&amp;quot;&quot;/&gt;&lt;property id=&quot;20307&quot; value=&quot;271&quot;/&gt;&lt;/object&gt;&lt;object type=&quot;3&quot; unique_id=&quot;10019&quot;&gt;&lt;property id=&quot;20148&quot; value=&quot;5&quot;/&gt;&lt;property id=&quot;20300&quot; value=&quot;Slide 17 - &amp;quot;Deaf-Blindness is a disability…&amp;quot;&quot;/&gt;&lt;property id=&quot;20307&quot; value=&quot;272&quot;/&gt;&lt;/object&gt;&lt;object type=&quot;3&quot; unique_id=&quot;10020&quot;&gt;&lt;property id=&quot;20148&quot; value=&quot;5&quot;/&gt;&lt;property id=&quot;20300&quot; value=&quot;Slide 18 - &amp;quot;The Seven Senses&amp;quot;&quot;/&gt;&lt;property id=&quot;20307&quot; value=&quot;273&quot;/&gt;&lt;/object&gt;&lt;object type=&quot;3&quot; unique_id=&quot;10021&quot;&gt;&lt;property id=&quot;20148&quot; value=&quot;5&quot;/&gt;&lt;property id=&quot;20300&quot; value=&quot;Slide 19 - &amp;quot;Typical Learners&amp;quot;&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 - &amp;quot;Learning Needs of  Children with Deaf-Blindness&amp;quot;&quot;/&gt;&lt;property id=&quot;20307&quot; value=&quot;277&quot;/&gt;&lt;/object&gt;&lt;object type=&quot;3&quot; unique_id=&quot;10025&quot;&gt;&lt;property id=&quot;20148&quot; value=&quot;5&quot;/&gt;&lt;property id=&quot;20300&quot; value=&quot;Slide 23 - &amp;quot;Considerations for Learners  with Deaf-Blindness&amp;quot;&quot;/&gt;&lt;property id=&quot;20307&quot; value=&quot;278&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343&quot;/&gt;&lt;/object&gt;&lt;object type=&quot;3&quot; unique_id=&quot;10028&quot;&gt;&lt;property id=&quot;20148&quot; value=&quot;5&quot;/&gt;&lt;property id=&quot;20300&quot; value=&quot;Slide 26 - &amp;quot;Implications for Intervention&amp;quot;&quot;/&gt;&lt;property id=&quot;20307&quot; value=&quot;280&quot;/&gt;&lt;/object&gt;&lt;object type=&quot;3&quot; unique_id=&quot;10029&quot;&gt;&lt;property id=&quot;20148&quot; value=&quot;5&quot;/&gt;&lt;property id=&quot;20300&quot; value=&quot;Slide 27 - &amp;quot;&amp;#x0D;  Environmental Considerations&amp;quot;&quot;/&gt;&lt;property id=&quot;20307&quot; value=&quot;281&quot;/&gt;&lt;/object&gt;&lt;object type=&quot;3&quot; unique_id=&quot;10030&quot;&gt;&lt;property id=&quot;20148&quot; value=&quot;5&quot;/&gt;&lt;property id=&quot;20300&quot; value=&quot;Slide 28 - &amp;quot;Environmental Considerations&amp;quot;&quot;/&gt;&lt;property id=&quot;20307&quot; value=&quot;282&quot;/&gt;&lt;/object&gt;&lt;object type=&quot;3&quot; unique_id=&quot;10031&quot;&gt;&lt;property id=&quot;20148&quot; value=&quot;5&quot;/&gt;&lt;property id=&quot;20300&quot; value=&quot;Slide 29 - &amp;quot;Resources for  Environmental Considerations&amp;quot;&quot;/&gt;&lt;property id=&quot;20307&quot; value=&quot;283&quot;/&gt;&lt;/object&gt;&lt;object type=&quot;3&quot; unique_id=&quot;10032&quot;&gt;&lt;property id=&quot;20148&quot; value=&quot;5&quot;/&gt;&lt;property id=&quot;20300&quot; value=&quot;Slide 30 - &amp;quot;&amp;#x0D;Touch&amp;quot;&quot;/&gt;&lt;property id=&quot;20307&quot; value=&quot;284&quot;/&gt;&lt;/object&gt;&lt;object type=&quot;3&quot; unique_id=&quot;10033&quot;&gt;&lt;property id=&quot;20148&quot; value=&quot;5&quot;/&gt;&lt;property id=&quot;20300&quot; value=&quot;Slide 31 - &amp;quot;Interactions with Touch&amp;quot;&quot;/&gt;&lt;property id=&quot;20307&quot; value=&quot;285&quot;/&gt;&lt;/object&gt;&lt;object type=&quot;3&quot; unique_id=&quot;10034&quot;&gt;&lt;property id=&quot;20148&quot; value=&quot;5&quot;/&gt;&lt;property id=&quot;20300&quot; value=&quot;Slide 32 - &amp;quot;Assessment of the  Tactile Environment&amp;quot;&quot;/&gt;&lt;property id=&quot;20307&quot; value=&quot;286&quot;/&gt;&lt;/object&gt;&lt;object type=&quot;3&quot; unique_id=&quot;10035&quot;&gt;&lt;property id=&quot;20148&quot; value=&quot;5&quot;/&gt;&lt;property id=&quot;20300&quot; value=&quot;Slide 33 - &amp;quot;Assessment of the  Tactile Environment&amp;quot;&quot;/&gt;&lt;property id=&quot;20307&quot; value=&quot;287&quot;/&gt;&lt;/object&gt;&lt;object type=&quot;3&quot; unique_id=&quot;10036&quot;&gt;&lt;property id=&quot;20148&quot; value=&quot;5&quot;/&gt;&lt;property id=&quot;20300&quot; value=&quot;Slide 34 - &amp;quot;What is a Touch Cue?&amp;quot;&quot;/&gt;&lt;property id=&quot;20307&quot; value=&quot;288&quot;/&gt;&lt;/object&gt;&lt;object type=&quot;3&quot; unique_id=&quot;10037&quot;&gt;&lt;property id=&quot;20148&quot; value=&quot;5&quot;/&gt;&lt;property id=&quot;20300&quot; value=&quot;Slide 35 - &amp;quot;Why use Touch Cues?&amp;quot;&quot;/&gt;&lt;property id=&quot;20307&quot; value=&quot;289&quot;/&gt;&lt;/object&gt;&lt;object type=&quot;3&quot; unique_id=&quot;10038&quot;&gt;&lt;property id=&quot;20148&quot; value=&quot;5&quot;/&gt;&lt;property id=&quot;20300&quot; value=&quot;Slide 36 - &amp;quot;Examples of Touch Cues&amp;quot;&quot;/&gt;&lt;property id=&quot;20307&quot; value=&quot;290&quot;/&gt;&lt;/object&gt;&lt;object type=&quot;3&quot; unique_id=&quot;10039&quot;&gt;&lt;property id=&quot;20148&quot; value=&quot;5&quot;/&gt;&lt;property id=&quot;20300&quot; value=&quot;Slide 37 - &amp;quot; Resources for Touch Cues&amp;quot;&quot;/&gt;&lt;property id=&quot;20307&quot; value=&quot;291&quot;/&gt;&lt;/object&gt;&lt;object type=&quot;3&quot; unique_id=&quot;10040&quot;&gt;&lt;property id=&quot;20148&quot; value=&quot;5&quot;/&gt;&lt;property id=&quot;20300&quot; value=&quot;Slide 38 - &amp;quot;The Hands of a  Learner with Deaf-Blindness&amp;quot;&quot;/&gt;&lt;property id=&quot;20307&quot; value=&quot;292&quot;/&gt;&lt;/object&gt;&lt;object type=&quot;3&quot; unique_id=&quot;10041&quot;&gt;&lt;property id=&quot;20148&quot; value=&quot;5&quot;/&gt;&lt;property id=&quot;20300&quot; value=&quot;Slide 39 - &amp;quot;Hand-under-Hand&amp;quot;&quot;/&gt;&lt;property id=&quot;20307&quot; value=&quot;293&quot;/&gt;&lt;/object&gt;&lt;object type=&quot;3&quot; unique_id=&quot;10042&quot;&gt;&lt;property id=&quot;20148&quot; value=&quot;5&quot;/&gt;&lt;property id=&quot;20300&quot; value=&quot;Slide 40 - &amp;quot;What is Hand-under-Hand?&amp;quot;&quot;/&gt;&lt;property id=&quot;20307&quot; value=&quot;294&quot;/&gt;&lt;/object&gt;&lt;object type=&quot;3&quot; unique_id=&quot;10043&quot;&gt;&lt;property id=&quot;20148&quot; value=&quot;5&quot;/&gt;&lt;property id=&quot;20300&quot; value=&quot;Slide 41 - &amp;quot;Considerations for using  Hand-under-Hand Strategies&amp;quot;&quot;/&gt;&lt;property id=&quot;20307&quot; value=&quot;295&quot;/&gt;&lt;/object&gt;&lt;object type=&quot;3&quot; unique_id=&quot;10044&quot;&gt;&lt;property id=&quot;20148&quot; value=&quot;5&quot;/&gt;&lt;property id=&quot;20300&quot; value=&quot;Slide 42 - &amp;quot;Why use Hand-under-Hand?&amp;quot;&quot;/&gt;&lt;property id=&quot;20307&quot; value=&quot;296&quot;/&gt;&lt;/object&gt;&lt;object type=&quot;3&quot; unique_id=&quot;10045&quot;&gt;&lt;property id=&quot;20148&quot; value=&quot;5&quot;/&gt;&lt;property id=&quot;20300&quot; value=&quot;Slide 43&quot;/&gt;&lt;property id=&quot;20307&quot; value=&quot;297&quot;/&gt;&lt;/object&gt;&lt;object type=&quot;3&quot; unique_id=&quot;10046&quot;&gt;&lt;property id=&quot;20148&quot; value=&quot;5&quot;/&gt;&lt;property id=&quot;20300&quot; value=&quot;Slide 44 - &amp;quot;Hand-under-Hand Resource&amp;quot;&quot;/&gt;&lt;property id=&quot;20307&quot; value=&quot;298&quot;/&gt;&lt;/object&gt;&lt;object type=&quot;3&quot; unique_id=&quot;10047&quot;&gt;&lt;property id=&quot;20148&quot; value=&quot;5&quot;/&gt;&lt;property id=&quot;20300&quot; value=&quot;Slide 45&quot;/&gt;&lt;property id=&quot;20307&quot; value=&quot;344&quot;/&gt;&lt;/object&gt;&lt;object type=&quot;3&quot; unique_id=&quot;10048&quot;&gt;&lt;property id=&quot;20148&quot; value=&quot;5&quot;/&gt;&lt;property id=&quot;20300&quot; value=&quot;Slide 46 - &amp;quot;Communication&amp;quot;&quot;/&gt;&lt;property id=&quot;20307&quot; value=&quot;299&quot;/&gt;&lt;/object&gt;&lt;object type=&quot;3&quot; unique_id=&quot;10049&quot;&gt;&lt;property id=&quot;20148&quot; value=&quot;5&quot;/&gt;&lt;property id=&quot;20300&quot; value=&quot;Slide 47 - &amp;quot;Strategies for Consistent Interaction&amp;quot;&quot;/&gt;&lt;property id=&quot;20307&quot; value=&quot;300&quot;/&gt;&lt;/object&gt;&lt;object type=&quot;3&quot; unique_id=&quot;10050&quot;&gt;&lt;property id=&quot;20148&quot; value=&quot;5&quot;/&gt;&lt;property id=&quot;20300&quot; value=&quot;Slide 48 - &amp;quot;Strategies for Consistent Interaction&amp;quot;&quot;/&gt;&lt;property id=&quot;20307&quot; value=&quot;301&quot;/&gt;&lt;/object&gt;&lt;object type=&quot;3&quot; unique_id=&quot;10051&quot;&gt;&lt;property id=&quot;20148&quot; value=&quot;5&quot;/&gt;&lt;property id=&quot;20300&quot; value=&quot;Slide 49 - &amp;quot;Communication&amp;quot;&quot;/&gt;&lt;property id=&quot;20307&quot; value=&quot;302&quot;/&gt;&lt;/object&gt;&lt;object type=&quot;3&quot; unique_id=&quot;10052&quot;&gt;&lt;property id=&quot;20148&quot; value=&quot;5&quot;/&gt;&lt;property id=&quot;20300&quot; value=&quot;Slide 50 - &amp;quot;Communication&amp;quot;&quot;/&gt;&lt;property id=&quot;20307&quot; value=&quot;303&quot;/&gt;&lt;/object&gt;&lt;object type=&quot;3&quot; unique_id=&quot;10053&quot;&gt;&lt;property id=&quot;20148&quot; value=&quot;5&quot;/&gt;&lt;property id=&quot;20300&quot; value=&quot;Slide 51 - &amp;quot;Communication&amp;quot;&quot;/&gt;&lt;property id=&quot;20307&quot; value=&quot;304&quot;/&gt;&lt;/object&gt;&lt;object type=&quot;3&quot; unique_id=&quot;10054&quot;&gt;&lt;property id=&quot;20148&quot; value=&quot;5&quot;/&gt;&lt;property id=&quot;20300&quot; value=&quot;Slide 52 - &amp;quot;Shared Modes of Communication&amp;quot;&quot;/&gt;&lt;property id=&quot;20307&quot; value=&quot;305&quot;/&gt;&lt;/object&gt;&lt;object type=&quot;3&quot; unique_id=&quot;10055&quot;&gt;&lt;property id=&quot;20148&quot; value=&quot;5&quot;/&gt;&lt;property id=&quot;20300&quot; value=&quot;Slide 53 - &amp;quot;Resources for Communication&amp;quot;&quot;/&gt;&lt;property id=&quot;20307&quot; value=&quot;306&quot;/&gt;&lt;/object&gt;&lt;object type=&quot;3&quot; unique_id=&quot;10056&quot;&gt;&lt;property id=&quot;20148&quot; value=&quot;5&quot;/&gt;&lt;property id=&quot;20300&quot; value=&quot;Slide 54 - &amp;quot;Resources for Communication&amp;quot;&quot;/&gt;&lt;property id=&quot;20307&quot; value=&quot;307&quot;/&gt;&lt;/object&gt;&lt;object type=&quot;3&quot; unique_id=&quot;10057&quot;&gt;&lt;property id=&quot;20148&quot; value=&quot;5&quot;/&gt;&lt;property id=&quot;20300&quot; value=&quot;Slide 55 - &amp;quot;Resources for Communication&amp;quot;&quot;/&gt;&lt;property id=&quot;20307&quot; value=&quot;308&quot;/&gt;&lt;/object&gt;&lt;object type=&quot;3&quot; unique_id=&quot;10058&quot;&gt;&lt;property id=&quot;20148&quot; value=&quot;5&quot;/&gt;&lt;property id=&quot;20300&quot; value=&quot;Slide 56&quot;/&gt;&lt;property id=&quot;20307&quot; value=&quot;345&quot;/&gt;&lt;/object&gt;&lt;object type=&quot;3&quot; unique_id=&quot;10059&quot;&gt;&lt;property id=&quot;20148&quot; value=&quot;5&quot;/&gt;&lt;property id=&quot;20300&quot; value=&quot;Slide 57 - &amp;quot;Social Emotional&amp;quot;&quot;/&gt;&lt;property id=&quot;20307&quot; value=&quot;309&quot;/&gt;&lt;/object&gt;&lt;object type=&quot;3&quot; unique_id=&quot;10060&quot;&gt;&lt;property id=&quot;20148&quot; value=&quot;5&quot;/&gt;&lt;property id=&quot;20300&quot; value=&quot;Slide 58 - &amp;quot;Social Emotional&amp;quot;&quot;/&gt;&lt;property id=&quot;20307&quot; value=&quot;310&quot;/&gt;&lt;/object&gt;&lt;object type=&quot;3&quot; unique_id=&quot;10061&quot;&gt;&lt;property id=&quot;20148&quot; value=&quot;5&quot;/&gt;&lt;property id=&quot;20300&quot; value=&quot;Slide 59 - &amp;quot;Building Rapport&amp;quot;&quot;/&gt;&lt;property id=&quot;20307&quot; value=&quot;311&quot;/&gt;&lt;/object&gt;&lt;object type=&quot;3&quot; unique_id=&quot;10062&quot;&gt;&lt;property id=&quot;20148&quot; value=&quot;5&quot;/&gt;&lt;property id=&quot;20300&quot; value=&quot;Slide 60 - &amp;quot;Building Rapport&amp;quot;&quot;/&gt;&lt;property id=&quot;20307&quot; value=&quot;312&quot;/&gt;&lt;/object&gt;&lt;object type=&quot;3&quot; unique_id=&quot;10063&quot;&gt;&lt;property id=&quot;20148&quot; value=&quot;5&quot;/&gt;&lt;property id=&quot;20300&quot; value=&quot;Slide 61 - &amp;quot;Active Learning&amp;quot;&quot;/&gt;&lt;property id=&quot;20307&quot; value=&quot;313&quot;/&gt;&lt;/object&gt;&lt;object type=&quot;3&quot; unique_id=&quot;10064&quot;&gt;&lt;property id=&quot;20148&quot; value=&quot;5&quot;/&gt;&lt;property id=&quot;20300&quot; value=&quot;Slide 62 - &amp;quot;Video Example: Active Learning&amp;quot;&quot;/&gt;&lt;property id=&quot;20307&quot; value=&quot;314&quot;/&gt;&lt;/object&gt;&lt;object type=&quot;3&quot; unique_id=&quot;10065&quot;&gt;&lt;property id=&quot;20148&quot; value=&quot;5&quot;/&gt;&lt;property id=&quot;20300&quot; value=&quot;Slide 63 - &amp;quot;Resources for Social Emotional &amp;quot;&quot;/&gt;&lt;property id=&quot;20307&quot; value=&quot;315&quot;/&gt;&lt;/object&gt;&lt;object type=&quot;3&quot; unique_id=&quot;10066&quot;&gt;&lt;property id=&quot;20148&quot; value=&quot;5&quot;/&gt;&lt;property id=&quot;20300&quot; value=&quot;Slide 64 - &amp;quot;Concept Development&amp;quot;&quot;/&gt;&lt;property id=&quot;20307&quot; value=&quot;316&quot;/&gt;&lt;/object&gt;&lt;object type=&quot;3&quot; unique_id=&quot;10067&quot;&gt;&lt;property id=&quot;20148&quot; value=&quot;5&quot;/&gt;&lt;property id=&quot;20300&quot; value=&quot;Slide 65 - &amp;quot;Concept Development&amp;quot;&quot;/&gt;&lt;property id=&quot;20307&quot; value=&quot;317&quot;/&gt;&lt;/object&gt;&lt;object type=&quot;3&quot; unique_id=&quot;10068&quot;&gt;&lt;property id=&quot;20148&quot; value=&quot;5&quot;/&gt;&lt;property id=&quot;20300&quot; value=&quot;Slide 66 - &amp;quot;Concept Development- Objects&amp;quot;&quot;/&gt;&lt;property id=&quot;20307&quot; value=&quot;318&quot;/&gt;&lt;/object&gt;&lt;object type=&quot;3&quot; unique_id=&quot;10069&quot;&gt;&lt;property id=&quot;20148&quot; value=&quot;5&quot;/&gt;&lt;property id=&quot;20300&quot; value=&quot;Slide 67 - &amp;quot;Concept Development&amp;quot;&quot;/&gt;&lt;property id=&quot;20307&quot; value=&quot;319&quot;/&gt;&lt;/object&gt;&lt;object type=&quot;3&quot; unique_id=&quot;10070&quot;&gt;&lt;property id=&quot;20148&quot; value=&quot;5&quot;/&gt;&lt;property id=&quot;20300&quot; value=&quot;Slide 68 - &amp;quot;Concept Development&amp;quot;&quot;/&gt;&lt;property id=&quot;20307&quot; value=&quot;320&quot;/&gt;&lt;/object&gt;&lt;object type=&quot;3&quot; unique_id=&quot;10071&quot;&gt;&lt;property id=&quot;20148&quot; value=&quot;5&quot;/&gt;&lt;property id=&quot;20300&quot; value=&quot;Slide 69 - &amp;quot;Resources for Concept Development &amp;quot;&quot;/&gt;&lt;property id=&quot;20307&quot; value=&quot;321&quot;/&gt;&lt;/object&gt;&lt;object type=&quot;3&quot; unique_id=&quot;10072&quot;&gt;&lt;property id=&quot;20148&quot; value=&quot;5&quot;/&gt;&lt;property id=&quot;20300&quot; value=&quot;Slide 70 - &amp;quot;Activity&amp;quot;&quot;/&gt;&lt;property id=&quot;20307&quot; value=&quot;322&quot;/&gt;&lt;/object&gt;&lt;object type=&quot;3&quot; unique_id=&quot;10073&quot;&gt;&lt;property id=&quot;20148&quot; value=&quot;5&quot;/&gt;&lt;property id=&quot;20300&quot; value=&quot;Slide 71&quot;/&gt;&lt;property id=&quot;20307&quot; value=&quot;346&quot;/&gt;&lt;/object&gt;&lt;object type=&quot;3&quot; unique_id=&quot;10074&quot;&gt;&lt;property id=&quot;20148&quot; value=&quot;5&quot;/&gt;&lt;property id=&quot;20300&quot; value=&quot;Slide 72 - &amp;quot;If I suspect that I have an  infant, toddler or preschool-age child with Deaf-Blindness, what do I do?&amp;quot;&quot;/&gt;&lt;property id=&quot;20307&quot; value=&quot;338&quot;/&gt;&lt;/object&gt;&lt;object type=&quot;3&quot; unique_id=&quot;10075&quot;&gt;&lt;property id=&quot;20148&quot; value=&quot;5&quot;/&gt;&lt;property id=&quot;20300&quot; value=&quot;Slide 73 - &amp;quot;If the child is already enrolled in PA’s Early Intervention Program&amp;quot;&quot;/&gt;&lt;property id=&quot;20307&quot; value=&quot;341&quot;/&gt;&lt;/object&gt;&lt;object type=&quot;3&quot; unique_id=&quot;10076&quot;&gt;&lt;property id=&quot;20148&quot; value=&quot;5&quot;/&gt;&lt;property id=&quot;20300&quot; value=&quot;Slide 74 - &amp;quot;If the child is NOT YET enrolled in PA’s Early Intervention Program&amp;quot;&quot;/&gt;&lt;property id=&quot;20307&quot; value=&quot;342&quot;/&gt;&lt;/object&gt;&lt;object type=&quot;3&quot; unique_id=&quot;10077&quot;&gt;&lt;property id=&quot;20148&quot; value=&quot;5&quot;/&gt;&lt;property id=&quot;20300&quot; value=&quot;Slide 75 - &amp;quot;Here come the resources…..&amp;quot;&quot;/&gt;&lt;property id=&quot;20307&quot; value=&quot;324&quot;/&gt;&lt;/object&gt;&lt;object type=&quot;3&quot; unique_id=&quot;10078&quot;&gt;&lt;property id=&quot;20148&quot; value=&quot;5&quot;/&gt;&lt;property id=&quot;20300&quot; value=&quot;Slide 76 - &amp;quot;National Center on Deaf-Blindness (NCDB)&amp;quot;&quot;/&gt;&lt;property id=&quot;20307&quot; value=&quot;325&quot;/&gt;&lt;/object&gt;&lt;object type=&quot;3&quot; unique_id=&quot;10079&quot;&gt;&lt;property id=&quot;20148&quot; value=&quot;5&quot;/&gt;&lt;property id=&quot;20300&quot; value=&quot;Slide 77 - &amp;quot;National Family Association  for Deaf-Blind (NFADB)&amp;quot;&quot;/&gt;&lt;property id=&quot;20307&quot; value=&quot;326&quot;/&gt;&lt;/object&gt;&lt;object type=&quot;3&quot; unique_id=&quot;10080&quot;&gt;&lt;property id=&quot;20148&quot; value=&quot;5&quot;/&gt;&lt;property id=&quot;20300&quot; value=&quot;Slide 78&quot;/&gt;&lt;property id=&quot;20307&quot; value=&quot;327&quot;/&gt;&lt;/object&gt;&lt;object type=&quot;3&quot; unique_id=&quot;10081&quot;&gt;&lt;property id=&quot;20148&quot; value=&quot;5&quot;/&gt;&lt;property id=&quot;20300&quot; value=&quot;Slide 79&quot;/&gt;&lt;property id=&quot;20307&quot; value=&quot;328&quot;/&gt;&lt;/object&gt;&lt;object type=&quot;3&quot; unique_id=&quot;10082&quot;&gt;&lt;property id=&quot;20148&quot; value=&quot;5&quot;/&gt;&lt;property id=&quot;20300&quot; value=&quot;Slide 80 - &amp;quot;CHARGE Syndrome Foundation&amp;quot;&quot;/&gt;&lt;property id=&quot;20307&quot; value=&quot;329&quot;/&gt;&lt;/object&gt;&lt;object type=&quot;3&quot; unique_id=&quot;10083&quot;&gt;&lt;property id=&quot;20148&quot; value=&quot;5&quot;/&gt;&lt;property id=&quot;20300&quot; value=&quot;Slide 81&quot;/&gt;&lt;property id=&quot;20307&quot; value=&quot;330&quot;/&gt;&lt;/object&gt;&lt;object type=&quot;3&quot; unique_id=&quot;10084&quot;&gt;&lt;property id=&quot;20148&quot; value=&quot;5&quot;/&gt;&lt;property id=&quot;20300&quot; value=&quot;Slide 82 - &amp;quot;On-line Module Resources&amp;quot;&quot;/&gt;&lt;property id=&quot;20307&quot; value=&quot;331&quot;/&gt;&lt;/object&gt;&lt;object type=&quot;3&quot; unique_id=&quot;10085&quot;&gt;&lt;property id=&quot;20148&quot; value=&quot;5&quot;/&gt;&lt;property id=&quot;20300&quot; value=&quot;Slide 83 - &amp;quot;training.distancementorship.org&amp;quot;&quot;/&gt;&lt;property id=&quot;20307&quot; value=&quot;332&quot;/&gt;&lt;/object&gt;&lt;object type=&quot;3&quot; unique_id=&quot;10086&quot;&gt;&lt;property id=&quot;20148&quot; value=&quot;5&quot;/&gt;&lt;property id=&quot;20300&quot; value=&quot;Slide 84 - &amp;quot;OHOA Deaf-Blind Intervener  Learning Modules&amp;quot;&quot;/&gt;&lt;property id=&quot;20307&quot; value=&quot;333&quot;/&gt;&lt;/object&gt;&lt;object type=&quot;3&quot; unique_id=&quot;10087&quot;&gt;&lt;property id=&quot;20148&quot; value=&quot;5&quot;/&gt;&lt;property id=&quot;20300&quot; value=&quot;Slide 85 - &amp;quot;Additional Resources&amp;quot;&quot;/&gt;&lt;property id=&quot;20307&quot; value=&quot;334&quot;/&gt;&lt;/object&gt;&lt;object type=&quot;3&quot; unique_id=&quot;10088&quot;&gt;&lt;property id=&quot;20148&quot; value=&quot;5&quot;/&gt;&lt;property id=&quot;20300&quot; value=&quot;Slide 86 - &amp;quot;Additional Resources (continued)&amp;quot;&quot;/&gt;&lt;property id=&quot;20307&quot; value=&quot;335&quot;/&gt;&lt;/object&gt;&lt;object type=&quot;3&quot; unique_id=&quot;10089&quot;&gt;&lt;property id=&quot;20148&quot; value=&quot;5&quot;/&gt;&lt;property id=&quot;20300&quot; value=&quot;Slide 87 - &amp;quot;&amp;amp;#x09;National Center on Deaf-Blindness Initiative Groups:&amp;quot;&quot;/&gt;&lt;property id=&quot;20307&quot; value=&quot;336&quot;/&gt;&lt;/object&gt;&lt;object type=&quot;3&quot; unique_id=&quot;10090&quot;&gt;&lt;property id=&quot;20148&quot; value=&quot;5&quot;/&gt;&lt;property id=&quot;20300&quot; value=&quot;Slide 88 - &amp;quot;***Remember***&amp;quot;&quot;/&gt;&lt;property id=&quot;20307&quot; value=&quot;337&quot;/&gt;&lt;/object&gt;&lt;/object&gt;&lt;object type=&quot;8&quot; unique_id=&quot;10180&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2657</TotalTime>
  <Words>3875</Words>
  <Application>Microsoft Macintosh PowerPoint</Application>
  <PresentationFormat>On-screen Show (4:3)</PresentationFormat>
  <Paragraphs>496</Paragraphs>
  <Slides>88</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Trebuchet MS</vt:lpstr>
      <vt:lpstr>Office Theme</vt:lpstr>
      <vt:lpstr>Interventions for Children with Combined Vision and Hearing Loss</vt:lpstr>
      <vt:lpstr>National Center on Deaf-Blindness</vt:lpstr>
      <vt:lpstr>Georgia Sensory Assistance Project</vt:lpstr>
      <vt:lpstr>Vermont Sensory Access Project: Vermont's Deafblind Project</vt:lpstr>
      <vt:lpstr>What we want to accomplish:</vt:lpstr>
      <vt:lpstr>Definition of Deaf-Blindness</vt:lpstr>
      <vt:lpstr>Etiologies of Deaf-Blindness</vt:lpstr>
      <vt:lpstr>Diversity in Deaf-Blindness</vt:lpstr>
      <vt:lpstr>National Child Count</vt:lpstr>
      <vt:lpstr>Population of Children  With Deaf-Blindness: Birth-21</vt:lpstr>
      <vt:lpstr>Population of Children  With Deaf-Blindness: 0-2</vt:lpstr>
      <vt:lpstr>National Prevalence: Birth-21</vt:lpstr>
      <vt:lpstr>Pennsylvania Prevalence: Birth-21</vt:lpstr>
      <vt:lpstr>Early Identification &amp; Referral</vt:lpstr>
      <vt:lpstr>Population of Children with  Deaf-Blindness</vt:lpstr>
      <vt:lpstr>Video about deaf-Blindness</vt:lpstr>
      <vt:lpstr>Deaf-Blindness is a disability…</vt:lpstr>
      <vt:lpstr>The Seven Senses</vt:lpstr>
      <vt:lpstr>Typical Learners</vt:lpstr>
      <vt:lpstr>Typical Learning</vt:lpstr>
      <vt:lpstr>Learning for Students Who Are Deaf-Blind</vt:lpstr>
      <vt:lpstr>Learning Needs of  Children with Deaf-Blindness</vt:lpstr>
      <vt:lpstr>Considerations for Learners  with Deaf-Blindness</vt:lpstr>
      <vt:lpstr>Simulation 20/20 to 20/400</vt:lpstr>
      <vt:lpstr>Questions for Section One</vt:lpstr>
      <vt:lpstr>Implications for Intervention</vt:lpstr>
      <vt:lpstr>Environmental Considerations</vt:lpstr>
      <vt:lpstr>What are Environmental Considerations?</vt:lpstr>
      <vt:lpstr>Resources for  Environmental Considerations</vt:lpstr>
      <vt:lpstr>Touch</vt:lpstr>
      <vt:lpstr>Interactions with Touch</vt:lpstr>
      <vt:lpstr>Assessment of the  Tactile Environment</vt:lpstr>
      <vt:lpstr>Assessment of the  Tactile Environment (Cont.)</vt:lpstr>
      <vt:lpstr>What is a Touch Cue?</vt:lpstr>
      <vt:lpstr>Why use Touch Cues?</vt:lpstr>
      <vt:lpstr>Examples of Touch Cues</vt:lpstr>
      <vt:lpstr> Resources for Touch Cues</vt:lpstr>
      <vt:lpstr>The Hands of a  Learner with Deaf-Blindness</vt:lpstr>
      <vt:lpstr>Hand-under-Hand</vt:lpstr>
      <vt:lpstr>What is Hand-under-Hand?</vt:lpstr>
      <vt:lpstr>Considerations for using  Hand-under-Hand Strategies</vt:lpstr>
      <vt:lpstr>Why use Hand-under-Hand?</vt:lpstr>
      <vt:lpstr>Hand-under-Hand Video</vt:lpstr>
      <vt:lpstr>Hand-under-Hand Resource</vt:lpstr>
      <vt:lpstr>Questions Section Two</vt:lpstr>
      <vt:lpstr>Communication</vt:lpstr>
      <vt:lpstr>Strategies for Consistent Interaction</vt:lpstr>
      <vt:lpstr>Strategies for Consistent Interaction (Cont.)</vt:lpstr>
      <vt:lpstr>Communication: Multi-Modal</vt:lpstr>
      <vt:lpstr>Missed Communication</vt:lpstr>
      <vt:lpstr>Communication: Gaining Information</vt:lpstr>
      <vt:lpstr>Shared Modes of Communication</vt:lpstr>
      <vt:lpstr>Communication Resources: Communication Matrix</vt:lpstr>
      <vt:lpstr>Communication Resources: Communication Mapping</vt:lpstr>
      <vt:lpstr>Additional Communication Resources</vt:lpstr>
      <vt:lpstr>Questions Section Three</vt:lpstr>
      <vt:lpstr>Social Emotional</vt:lpstr>
      <vt:lpstr>Social Emotional: Key Factors</vt:lpstr>
      <vt:lpstr>Building Rapport</vt:lpstr>
      <vt:lpstr>Building Rapport (Cont.)</vt:lpstr>
      <vt:lpstr>Active Learning</vt:lpstr>
      <vt:lpstr>Video Example: Active Learning</vt:lpstr>
      <vt:lpstr>Resources for Social Emotional </vt:lpstr>
      <vt:lpstr>Concept Development</vt:lpstr>
      <vt:lpstr>Concept Development:  Key Factors</vt:lpstr>
      <vt:lpstr>Concept Development: Objects</vt:lpstr>
      <vt:lpstr>Concept Development:  Obtaining Information</vt:lpstr>
      <vt:lpstr>Concept Development: Needs</vt:lpstr>
      <vt:lpstr>Resources for Concept Development </vt:lpstr>
      <vt:lpstr>Resources for Concept  Development  (Cont.)</vt:lpstr>
      <vt:lpstr>Activity</vt:lpstr>
      <vt:lpstr>Questions Section Four</vt:lpstr>
      <vt:lpstr>If I suspect that I have an infant, toddler or preschool-age child with Deaf-Blindness, what do I do?</vt:lpstr>
      <vt:lpstr>If the child is already enrolled in PA’s Early Intervention Program</vt:lpstr>
      <vt:lpstr>If the child is NOT YET enrolled in PA’s Early Intervention Program</vt:lpstr>
      <vt:lpstr>Here come the resources…..</vt:lpstr>
      <vt:lpstr>National Center on Deaf-Blindness (NCDB)</vt:lpstr>
      <vt:lpstr>National Family Association  for Deaf-Blind (NFADB)</vt:lpstr>
      <vt:lpstr>Helen Keller National Center</vt:lpstr>
      <vt:lpstr>The American Association of the Deaf &amp; Blind</vt:lpstr>
      <vt:lpstr>CHARGE Syndrome Foundation</vt:lpstr>
      <vt:lpstr>Family Leadership Project</vt:lpstr>
      <vt:lpstr>On-line Module Resources</vt:lpstr>
      <vt:lpstr>Training Distance Mentorship</vt:lpstr>
      <vt:lpstr>OHOA Deaf-Blind Intervener  Learning Modules</vt:lpstr>
      <vt:lpstr>Additional Resources</vt:lpstr>
      <vt:lpstr>National Center on Deaf-Blindness Initiative Groups:</vt:lpstr>
      <vt:lpstr>***Remember***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for Children with Combined Vision and Hearing Loss</dc:title>
  <dc:creator>Megan Cote</dc:creator>
  <cp:lastModifiedBy>Haylee Marcotte</cp:lastModifiedBy>
  <cp:revision>79</cp:revision>
  <dcterms:modified xsi:type="dcterms:W3CDTF">2019-11-26T19:14:55Z</dcterms:modified>
</cp:coreProperties>
</file>