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0.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2"/>
  </p:notesMasterIdLst>
  <p:sldIdLst>
    <p:sldId id="256" r:id="rId2"/>
    <p:sldId id="257" r:id="rId3"/>
    <p:sldId id="258" r:id="rId4"/>
    <p:sldId id="271" r:id="rId5"/>
    <p:sldId id="296" r:id="rId6"/>
    <p:sldId id="272" r:id="rId7"/>
    <p:sldId id="318" r:id="rId8"/>
    <p:sldId id="260" r:id="rId9"/>
    <p:sldId id="261" r:id="rId10"/>
    <p:sldId id="259" r:id="rId11"/>
    <p:sldId id="297" r:id="rId12"/>
    <p:sldId id="298" r:id="rId13"/>
    <p:sldId id="263" r:id="rId14"/>
    <p:sldId id="264" r:id="rId15"/>
    <p:sldId id="265" r:id="rId16"/>
    <p:sldId id="267" r:id="rId17"/>
    <p:sldId id="266" r:id="rId18"/>
    <p:sldId id="268" r:id="rId19"/>
    <p:sldId id="269" r:id="rId20"/>
    <p:sldId id="299" r:id="rId21"/>
    <p:sldId id="316" r:id="rId22"/>
    <p:sldId id="317" r:id="rId23"/>
    <p:sldId id="274" r:id="rId24"/>
    <p:sldId id="275" r:id="rId25"/>
    <p:sldId id="276" r:id="rId26"/>
    <p:sldId id="277" r:id="rId27"/>
    <p:sldId id="300" r:id="rId28"/>
    <p:sldId id="278" r:id="rId29"/>
    <p:sldId id="301" r:id="rId30"/>
    <p:sldId id="302" r:id="rId31"/>
    <p:sldId id="280" r:id="rId32"/>
    <p:sldId id="270" r:id="rId33"/>
    <p:sldId id="303" r:id="rId34"/>
    <p:sldId id="305" r:id="rId35"/>
    <p:sldId id="306" r:id="rId36"/>
    <p:sldId id="273" r:id="rId37"/>
    <p:sldId id="279" r:id="rId38"/>
    <p:sldId id="281" r:id="rId39"/>
    <p:sldId id="282" r:id="rId40"/>
    <p:sldId id="288" r:id="rId41"/>
    <p:sldId id="289" r:id="rId42"/>
    <p:sldId id="283" r:id="rId43"/>
    <p:sldId id="284" r:id="rId44"/>
    <p:sldId id="286" r:id="rId45"/>
    <p:sldId id="285" r:id="rId46"/>
    <p:sldId id="287" r:id="rId47"/>
    <p:sldId id="290" r:id="rId48"/>
    <p:sldId id="307" r:id="rId49"/>
    <p:sldId id="291" r:id="rId50"/>
    <p:sldId id="295" r:id="rId51"/>
    <p:sldId id="292" r:id="rId52"/>
    <p:sldId id="293" r:id="rId53"/>
    <p:sldId id="309" r:id="rId54"/>
    <p:sldId id="311" r:id="rId55"/>
    <p:sldId id="308" r:id="rId56"/>
    <p:sldId id="312" r:id="rId57"/>
    <p:sldId id="313" r:id="rId58"/>
    <p:sldId id="314" r:id="rId59"/>
    <p:sldId id="315" r:id="rId60"/>
    <p:sldId id="304" r:id="rId61"/>
  </p:sldIdLst>
  <p:sldSz cx="12192000" cy="6858000"/>
  <p:notesSz cx="7010400" cy="92964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79552" autoAdjust="0"/>
  </p:normalViewPr>
  <p:slideViewPr>
    <p:cSldViewPr snapToGrid="0">
      <p:cViewPr varScale="1">
        <p:scale>
          <a:sx n="87" d="100"/>
          <a:sy n="87" d="100"/>
        </p:scale>
        <p:origin x="1512" y="200"/>
      </p:cViewPr>
      <p:guideLst>
        <p:guide orient="horz" pos="2160"/>
        <p:guide pos="3840"/>
      </p:guideLst>
    </p:cSldViewPr>
  </p:slideViewPr>
  <p:outlineViewPr>
    <p:cViewPr>
      <p:scale>
        <a:sx n="33" d="100"/>
        <a:sy n="33" d="100"/>
      </p:scale>
      <p:origin x="0" y="1620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Services for Students with Deafblindness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0BD-5E4B-802A-51DAC3D615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0BD-5E4B-802A-51DAC3D615C9}"/>
              </c:ext>
            </c:extLst>
          </c:dPt>
          <c:cat>
            <c:strRef>
              <c:f>Sheet1!$A$2:$A$3</c:f>
              <c:strCache>
                <c:ptCount val="2"/>
                <c:pt idx="0">
                  <c:v>Students Directly Supported (1)</c:v>
                </c:pt>
                <c:pt idx="1">
                  <c:v>Students Receiving Consult Services (21)</c:v>
                </c:pt>
              </c:strCache>
            </c:strRef>
          </c:cat>
          <c:val>
            <c:numRef>
              <c:f>Sheet1!$B$2:$B$3</c:f>
              <c:numCache>
                <c:formatCode>General</c:formatCode>
                <c:ptCount val="2"/>
                <c:pt idx="0">
                  <c:v>1</c:v>
                </c:pt>
                <c:pt idx="1">
                  <c:v>21</c:v>
                </c:pt>
              </c:numCache>
            </c:numRef>
          </c:val>
          <c:extLst>
            <c:ext xmlns:c16="http://schemas.microsoft.com/office/drawing/2014/chart" uri="{C3380CC4-5D6E-409C-BE32-E72D297353CC}">
              <c16:uniqueId val="{00000004-C0BD-5E4B-802A-51DAC3D615C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C13A0-F791-41C9-9C4A-1B8D3296A1F5}" type="doc">
      <dgm:prSet loTypeId="urn:microsoft.com/office/officeart/2005/8/layout/hProcess9" loCatId="process" qsTypeId="urn:microsoft.com/office/officeart/2005/8/quickstyle/simple1" qsCatId="simple" csTypeId="urn:microsoft.com/office/officeart/2005/8/colors/accent1_2" csCatId="accent1" phldr="1"/>
      <dgm:spPr/>
    </dgm:pt>
    <dgm:pt modelId="{983B3028-87C7-4E30-908D-265C0BC12CF2}">
      <dgm:prSet phldrT="[Text]"/>
      <dgm:spPr/>
      <dgm:t>
        <a:bodyPr/>
        <a:lstStyle/>
        <a:p>
          <a:r>
            <a:rPr lang="en-US" dirty="0"/>
            <a:t>Program Manager &amp; Senior Manager for AI Services</a:t>
          </a:r>
        </a:p>
      </dgm:t>
    </dgm:pt>
    <dgm:pt modelId="{2BAC303A-05CC-4220-A2E3-3C715B4CB442}" type="parTrans" cxnId="{395CF463-2771-4E28-95D6-B50D85F41084}">
      <dgm:prSet/>
      <dgm:spPr/>
      <dgm:t>
        <a:bodyPr/>
        <a:lstStyle/>
        <a:p>
          <a:endParaRPr lang="en-US"/>
        </a:p>
      </dgm:t>
    </dgm:pt>
    <dgm:pt modelId="{18707C03-54F1-4009-B038-FB76ECB705E0}" type="sibTrans" cxnId="{395CF463-2771-4E28-95D6-B50D85F41084}">
      <dgm:prSet/>
      <dgm:spPr/>
      <dgm:t>
        <a:bodyPr/>
        <a:lstStyle/>
        <a:p>
          <a:endParaRPr lang="en-US"/>
        </a:p>
      </dgm:t>
    </dgm:pt>
    <dgm:pt modelId="{E8150C91-6B84-4B1C-9E03-6960749E1355}">
      <dgm:prSet phldrT="[Text]"/>
      <dgm:spPr/>
      <dgm:t>
        <a:bodyPr/>
        <a:lstStyle/>
        <a:p>
          <a:r>
            <a:rPr lang="en-US" dirty="0"/>
            <a:t>RDSPD Coordinator</a:t>
          </a:r>
        </a:p>
      </dgm:t>
    </dgm:pt>
    <dgm:pt modelId="{44A6FC76-7B1E-4D14-9D05-D74A1A7CD442}" type="parTrans" cxnId="{0469D5F0-17E9-4050-909E-AD3C329E1728}">
      <dgm:prSet/>
      <dgm:spPr/>
      <dgm:t>
        <a:bodyPr/>
        <a:lstStyle/>
        <a:p>
          <a:endParaRPr lang="en-US"/>
        </a:p>
      </dgm:t>
    </dgm:pt>
    <dgm:pt modelId="{98FA8251-E6A2-4F1E-A041-6B09333144BF}" type="sibTrans" cxnId="{0469D5F0-17E9-4050-909E-AD3C329E1728}">
      <dgm:prSet/>
      <dgm:spPr/>
      <dgm:t>
        <a:bodyPr/>
        <a:lstStyle/>
        <a:p>
          <a:endParaRPr lang="en-US"/>
        </a:p>
      </dgm:t>
    </dgm:pt>
    <dgm:pt modelId="{C5F526B8-44CD-4FC6-8453-F64F574BF705}">
      <dgm:prSet phldrT="[Text]"/>
      <dgm:spPr/>
      <dgm:t>
        <a:bodyPr/>
        <a:lstStyle/>
        <a:p>
          <a:r>
            <a:rPr lang="en-US" dirty="0"/>
            <a:t>RDSPD Management Board</a:t>
          </a:r>
        </a:p>
      </dgm:t>
    </dgm:pt>
    <dgm:pt modelId="{4C136A01-F430-4FCD-8662-2C5F3BCD8F27}" type="parTrans" cxnId="{DB352326-E08B-48E4-997F-7E9C181C3E75}">
      <dgm:prSet/>
      <dgm:spPr/>
      <dgm:t>
        <a:bodyPr/>
        <a:lstStyle/>
        <a:p>
          <a:endParaRPr lang="en-US"/>
        </a:p>
      </dgm:t>
    </dgm:pt>
    <dgm:pt modelId="{1E6ED0F9-426D-41A1-9923-2FEB2B306295}" type="sibTrans" cxnId="{DB352326-E08B-48E4-997F-7E9C181C3E75}">
      <dgm:prSet/>
      <dgm:spPr/>
      <dgm:t>
        <a:bodyPr/>
        <a:lstStyle/>
        <a:p>
          <a:endParaRPr lang="en-US"/>
        </a:p>
      </dgm:t>
    </dgm:pt>
    <dgm:pt modelId="{61D6DAE7-8577-40A7-AED1-6596C1149B5A}" type="pres">
      <dgm:prSet presAssocID="{8FFC13A0-F791-41C9-9C4A-1B8D3296A1F5}" presName="CompostProcess" presStyleCnt="0">
        <dgm:presLayoutVars>
          <dgm:dir/>
          <dgm:resizeHandles val="exact"/>
        </dgm:presLayoutVars>
      </dgm:prSet>
      <dgm:spPr/>
    </dgm:pt>
    <dgm:pt modelId="{E201014C-1ED3-4540-854D-0128D6F2318A}" type="pres">
      <dgm:prSet presAssocID="{8FFC13A0-F791-41C9-9C4A-1B8D3296A1F5}" presName="arrow" presStyleLbl="bgShp" presStyleIdx="0" presStyleCnt="1"/>
      <dgm:spPr/>
    </dgm:pt>
    <dgm:pt modelId="{1A98723B-E00F-46E3-B9FE-7DEA4B5EC07C}" type="pres">
      <dgm:prSet presAssocID="{8FFC13A0-F791-41C9-9C4A-1B8D3296A1F5}" presName="linearProcess" presStyleCnt="0"/>
      <dgm:spPr/>
    </dgm:pt>
    <dgm:pt modelId="{8F7E9183-5581-4047-8DA8-C16C33210BFE}" type="pres">
      <dgm:prSet presAssocID="{983B3028-87C7-4E30-908D-265C0BC12CF2}" presName="textNode" presStyleLbl="node1" presStyleIdx="0" presStyleCnt="3">
        <dgm:presLayoutVars>
          <dgm:bulletEnabled val="1"/>
        </dgm:presLayoutVars>
      </dgm:prSet>
      <dgm:spPr/>
    </dgm:pt>
    <dgm:pt modelId="{DC246593-1865-45FD-B407-168DBA651737}" type="pres">
      <dgm:prSet presAssocID="{18707C03-54F1-4009-B038-FB76ECB705E0}" presName="sibTrans" presStyleCnt="0"/>
      <dgm:spPr/>
    </dgm:pt>
    <dgm:pt modelId="{519D75A0-584F-49CB-A245-2FB3A77EFC80}" type="pres">
      <dgm:prSet presAssocID="{E8150C91-6B84-4B1C-9E03-6960749E1355}" presName="textNode" presStyleLbl="node1" presStyleIdx="1" presStyleCnt="3">
        <dgm:presLayoutVars>
          <dgm:bulletEnabled val="1"/>
        </dgm:presLayoutVars>
      </dgm:prSet>
      <dgm:spPr/>
    </dgm:pt>
    <dgm:pt modelId="{029562CC-1BB4-4663-8BFA-F3A6703DBB94}" type="pres">
      <dgm:prSet presAssocID="{98FA8251-E6A2-4F1E-A041-6B09333144BF}" presName="sibTrans" presStyleCnt="0"/>
      <dgm:spPr/>
    </dgm:pt>
    <dgm:pt modelId="{AF13F1B1-6193-435A-B4FA-DC143C8B8C8C}" type="pres">
      <dgm:prSet presAssocID="{C5F526B8-44CD-4FC6-8453-F64F574BF705}" presName="textNode" presStyleLbl="node1" presStyleIdx="2" presStyleCnt="3">
        <dgm:presLayoutVars>
          <dgm:bulletEnabled val="1"/>
        </dgm:presLayoutVars>
      </dgm:prSet>
      <dgm:spPr/>
    </dgm:pt>
  </dgm:ptLst>
  <dgm:cxnLst>
    <dgm:cxn modelId="{7CB80A0F-1D52-4E23-B68F-3D1D5933981D}" type="presOf" srcId="{C5F526B8-44CD-4FC6-8453-F64F574BF705}" destId="{AF13F1B1-6193-435A-B4FA-DC143C8B8C8C}" srcOrd="0" destOrd="0" presId="urn:microsoft.com/office/officeart/2005/8/layout/hProcess9"/>
    <dgm:cxn modelId="{DB352326-E08B-48E4-997F-7E9C181C3E75}" srcId="{8FFC13A0-F791-41C9-9C4A-1B8D3296A1F5}" destId="{C5F526B8-44CD-4FC6-8453-F64F574BF705}" srcOrd="2" destOrd="0" parTransId="{4C136A01-F430-4FCD-8662-2C5F3BCD8F27}" sibTransId="{1E6ED0F9-426D-41A1-9923-2FEB2B306295}"/>
    <dgm:cxn modelId="{395CF463-2771-4E28-95D6-B50D85F41084}" srcId="{8FFC13A0-F791-41C9-9C4A-1B8D3296A1F5}" destId="{983B3028-87C7-4E30-908D-265C0BC12CF2}" srcOrd="0" destOrd="0" parTransId="{2BAC303A-05CC-4220-A2E3-3C715B4CB442}" sibTransId="{18707C03-54F1-4009-B038-FB76ECB705E0}"/>
    <dgm:cxn modelId="{005FF2C0-FF0E-4697-8B95-ED305CEACD28}" type="presOf" srcId="{983B3028-87C7-4E30-908D-265C0BC12CF2}" destId="{8F7E9183-5581-4047-8DA8-C16C33210BFE}" srcOrd="0" destOrd="0" presId="urn:microsoft.com/office/officeart/2005/8/layout/hProcess9"/>
    <dgm:cxn modelId="{0DF4DBDE-2E3E-41AE-A142-D184E1E1908E}" type="presOf" srcId="{E8150C91-6B84-4B1C-9E03-6960749E1355}" destId="{519D75A0-584F-49CB-A245-2FB3A77EFC80}" srcOrd="0" destOrd="0" presId="urn:microsoft.com/office/officeart/2005/8/layout/hProcess9"/>
    <dgm:cxn modelId="{0469D5F0-17E9-4050-909E-AD3C329E1728}" srcId="{8FFC13A0-F791-41C9-9C4A-1B8D3296A1F5}" destId="{E8150C91-6B84-4B1C-9E03-6960749E1355}" srcOrd="1" destOrd="0" parTransId="{44A6FC76-7B1E-4D14-9D05-D74A1A7CD442}" sibTransId="{98FA8251-E6A2-4F1E-A041-6B09333144BF}"/>
    <dgm:cxn modelId="{CD4D87FE-3D16-49C7-9BB2-CFC30911F226}" type="presOf" srcId="{8FFC13A0-F791-41C9-9C4A-1B8D3296A1F5}" destId="{61D6DAE7-8577-40A7-AED1-6596C1149B5A}" srcOrd="0" destOrd="0" presId="urn:microsoft.com/office/officeart/2005/8/layout/hProcess9"/>
    <dgm:cxn modelId="{9A427778-3D22-4F69-8119-9C5E18906D84}" type="presParOf" srcId="{61D6DAE7-8577-40A7-AED1-6596C1149B5A}" destId="{E201014C-1ED3-4540-854D-0128D6F2318A}" srcOrd="0" destOrd="0" presId="urn:microsoft.com/office/officeart/2005/8/layout/hProcess9"/>
    <dgm:cxn modelId="{30C0DC3B-07F9-4A15-AA25-D24F30EB44FD}" type="presParOf" srcId="{61D6DAE7-8577-40A7-AED1-6596C1149B5A}" destId="{1A98723B-E00F-46E3-B9FE-7DEA4B5EC07C}" srcOrd="1" destOrd="0" presId="urn:microsoft.com/office/officeart/2005/8/layout/hProcess9"/>
    <dgm:cxn modelId="{20D7F49A-0140-43CC-92A5-6251570F5899}" type="presParOf" srcId="{1A98723B-E00F-46E3-B9FE-7DEA4B5EC07C}" destId="{8F7E9183-5581-4047-8DA8-C16C33210BFE}" srcOrd="0" destOrd="0" presId="urn:microsoft.com/office/officeart/2005/8/layout/hProcess9"/>
    <dgm:cxn modelId="{59A4C19A-FB27-4973-BEC1-D05229EF2B7F}" type="presParOf" srcId="{1A98723B-E00F-46E3-B9FE-7DEA4B5EC07C}" destId="{DC246593-1865-45FD-B407-168DBA651737}" srcOrd="1" destOrd="0" presId="urn:microsoft.com/office/officeart/2005/8/layout/hProcess9"/>
    <dgm:cxn modelId="{9113FCD0-E721-444B-A107-91D7A56308FF}" type="presParOf" srcId="{1A98723B-E00F-46E3-B9FE-7DEA4B5EC07C}" destId="{519D75A0-584F-49CB-A245-2FB3A77EFC80}" srcOrd="2" destOrd="0" presId="urn:microsoft.com/office/officeart/2005/8/layout/hProcess9"/>
    <dgm:cxn modelId="{197A96F2-BECD-4C5D-906E-A8818E8747BE}" type="presParOf" srcId="{1A98723B-E00F-46E3-B9FE-7DEA4B5EC07C}" destId="{029562CC-1BB4-4663-8BFA-F3A6703DBB94}" srcOrd="3" destOrd="0" presId="urn:microsoft.com/office/officeart/2005/8/layout/hProcess9"/>
    <dgm:cxn modelId="{7A05CEFA-02BD-4787-96AD-DC9AC8E52406}" type="presParOf" srcId="{1A98723B-E00F-46E3-B9FE-7DEA4B5EC07C}" destId="{AF13F1B1-6193-435A-B4FA-DC143C8B8C8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99600-4EA5-43A7-86B0-EA290A58EF8A}" type="doc">
      <dgm:prSet loTypeId="urn:microsoft.com/office/officeart/2005/8/layout/hProcess9" loCatId="process" qsTypeId="urn:microsoft.com/office/officeart/2005/8/quickstyle/simple1" qsCatId="simple" csTypeId="urn:microsoft.com/office/officeart/2005/8/colors/accent1_2" csCatId="accent1" phldr="1"/>
      <dgm:spPr/>
    </dgm:pt>
    <dgm:pt modelId="{9900400F-E4F5-45CB-B0A8-196021F20BF1}">
      <dgm:prSet phldrT="[Text]"/>
      <dgm:spPr/>
      <dgm:t>
        <a:bodyPr/>
        <a:lstStyle/>
        <a:p>
          <a:r>
            <a:rPr lang="en-US" dirty="0"/>
            <a:t>RDSPD Coordinator and Region 4 Educational Specialists for VI</a:t>
          </a:r>
        </a:p>
      </dgm:t>
    </dgm:pt>
    <dgm:pt modelId="{4976A643-DD1C-40B6-B2B9-293BB745DD78}" type="parTrans" cxnId="{788D0906-2869-43EE-AF93-66F376F798E9}">
      <dgm:prSet/>
      <dgm:spPr/>
      <dgm:t>
        <a:bodyPr/>
        <a:lstStyle/>
        <a:p>
          <a:endParaRPr lang="en-US"/>
        </a:p>
      </dgm:t>
    </dgm:pt>
    <dgm:pt modelId="{8437A0D1-9731-4E6A-A80C-99C321764746}" type="sibTrans" cxnId="{788D0906-2869-43EE-AF93-66F376F798E9}">
      <dgm:prSet/>
      <dgm:spPr/>
      <dgm:t>
        <a:bodyPr/>
        <a:lstStyle/>
        <a:p>
          <a:endParaRPr lang="en-US"/>
        </a:p>
      </dgm:t>
    </dgm:pt>
    <dgm:pt modelId="{D13B88A5-5329-4F02-932B-1BD8B5202053}">
      <dgm:prSet phldrT="[Text]"/>
      <dgm:spPr/>
      <dgm:t>
        <a:bodyPr/>
        <a:lstStyle/>
        <a:p>
          <a:r>
            <a:rPr lang="en-US" dirty="0"/>
            <a:t>Program Manager &amp; Senior Manager for AI Services</a:t>
          </a:r>
        </a:p>
      </dgm:t>
    </dgm:pt>
    <dgm:pt modelId="{D6065FB3-2077-4EBD-99A9-7A65DBCD7386}" type="parTrans" cxnId="{A34F2454-6D09-4E3F-B95C-DBA01E315C39}">
      <dgm:prSet/>
      <dgm:spPr/>
      <dgm:t>
        <a:bodyPr/>
        <a:lstStyle/>
        <a:p>
          <a:endParaRPr lang="en-US"/>
        </a:p>
      </dgm:t>
    </dgm:pt>
    <dgm:pt modelId="{85206CFC-7C14-41D2-B73F-8353B425A4D1}" type="sibTrans" cxnId="{A34F2454-6D09-4E3F-B95C-DBA01E315C39}">
      <dgm:prSet/>
      <dgm:spPr/>
      <dgm:t>
        <a:bodyPr/>
        <a:lstStyle/>
        <a:p>
          <a:endParaRPr lang="en-US"/>
        </a:p>
      </dgm:t>
    </dgm:pt>
    <dgm:pt modelId="{6C0A92F2-8864-4369-A5A4-BE73625E4551}">
      <dgm:prSet phldrT="[Text]"/>
      <dgm:spPr/>
      <dgm:t>
        <a:bodyPr/>
        <a:lstStyle/>
        <a:p>
          <a:r>
            <a:rPr lang="en-US" dirty="0"/>
            <a:t>Human Resources Department</a:t>
          </a:r>
        </a:p>
      </dgm:t>
    </dgm:pt>
    <dgm:pt modelId="{F94194F8-BD8C-4744-87F0-4D040C154821}" type="parTrans" cxnId="{0E7F7428-B6AB-49B6-995C-98CE78B6023C}">
      <dgm:prSet/>
      <dgm:spPr/>
      <dgm:t>
        <a:bodyPr/>
        <a:lstStyle/>
        <a:p>
          <a:endParaRPr lang="en-US"/>
        </a:p>
      </dgm:t>
    </dgm:pt>
    <dgm:pt modelId="{938E1F20-04BF-4CB7-BE03-3450912D3779}" type="sibTrans" cxnId="{0E7F7428-B6AB-49B6-995C-98CE78B6023C}">
      <dgm:prSet/>
      <dgm:spPr/>
      <dgm:t>
        <a:bodyPr/>
        <a:lstStyle/>
        <a:p>
          <a:endParaRPr lang="en-US"/>
        </a:p>
      </dgm:t>
    </dgm:pt>
    <dgm:pt modelId="{685412D6-C039-4FA3-8BF3-93A2D41DF8EF}" type="pres">
      <dgm:prSet presAssocID="{11C99600-4EA5-43A7-86B0-EA290A58EF8A}" presName="CompostProcess" presStyleCnt="0">
        <dgm:presLayoutVars>
          <dgm:dir/>
          <dgm:resizeHandles val="exact"/>
        </dgm:presLayoutVars>
      </dgm:prSet>
      <dgm:spPr/>
    </dgm:pt>
    <dgm:pt modelId="{66A0135B-7ED6-44C0-A184-1746E8B9132D}" type="pres">
      <dgm:prSet presAssocID="{11C99600-4EA5-43A7-86B0-EA290A58EF8A}" presName="arrow" presStyleLbl="bgShp" presStyleIdx="0" presStyleCnt="1"/>
      <dgm:spPr/>
    </dgm:pt>
    <dgm:pt modelId="{CD2B90CD-4130-4C14-AB4F-C31773E7F2CC}" type="pres">
      <dgm:prSet presAssocID="{11C99600-4EA5-43A7-86B0-EA290A58EF8A}" presName="linearProcess" presStyleCnt="0"/>
      <dgm:spPr/>
    </dgm:pt>
    <dgm:pt modelId="{18A08792-2F99-425C-915C-2079CB5760F5}" type="pres">
      <dgm:prSet presAssocID="{9900400F-E4F5-45CB-B0A8-196021F20BF1}" presName="textNode" presStyleLbl="node1" presStyleIdx="0" presStyleCnt="3">
        <dgm:presLayoutVars>
          <dgm:bulletEnabled val="1"/>
        </dgm:presLayoutVars>
      </dgm:prSet>
      <dgm:spPr/>
    </dgm:pt>
    <dgm:pt modelId="{2BC5C418-C6F4-4729-A433-5BBA019B47B8}" type="pres">
      <dgm:prSet presAssocID="{8437A0D1-9731-4E6A-A80C-99C321764746}" presName="sibTrans" presStyleCnt="0"/>
      <dgm:spPr/>
    </dgm:pt>
    <dgm:pt modelId="{DF0514AC-6378-434E-BAEB-41E4941D0BEA}" type="pres">
      <dgm:prSet presAssocID="{D13B88A5-5329-4F02-932B-1BD8B5202053}" presName="textNode" presStyleLbl="node1" presStyleIdx="1" presStyleCnt="3">
        <dgm:presLayoutVars>
          <dgm:bulletEnabled val="1"/>
        </dgm:presLayoutVars>
      </dgm:prSet>
      <dgm:spPr/>
    </dgm:pt>
    <dgm:pt modelId="{BF13DA16-F92E-4923-9441-A24BF1F785CA}" type="pres">
      <dgm:prSet presAssocID="{85206CFC-7C14-41D2-B73F-8353B425A4D1}" presName="sibTrans" presStyleCnt="0"/>
      <dgm:spPr/>
    </dgm:pt>
    <dgm:pt modelId="{26DFF1A6-D1A5-45F2-A0E3-93DCE750C466}" type="pres">
      <dgm:prSet presAssocID="{6C0A92F2-8864-4369-A5A4-BE73625E4551}" presName="textNode" presStyleLbl="node1" presStyleIdx="2" presStyleCnt="3">
        <dgm:presLayoutVars>
          <dgm:bulletEnabled val="1"/>
        </dgm:presLayoutVars>
      </dgm:prSet>
      <dgm:spPr/>
    </dgm:pt>
  </dgm:ptLst>
  <dgm:cxnLst>
    <dgm:cxn modelId="{788D0906-2869-43EE-AF93-66F376F798E9}" srcId="{11C99600-4EA5-43A7-86B0-EA290A58EF8A}" destId="{9900400F-E4F5-45CB-B0A8-196021F20BF1}" srcOrd="0" destOrd="0" parTransId="{4976A643-DD1C-40B6-B2B9-293BB745DD78}" sibTransId="{8437A0D1-9731-4E6A-A80C-99C321764746}"/>
    <dgm:cxn modelId="{F2421812-88C5-49A9-BEE7-FA2D0ADDFD77}" type="presOf" srcId="{9900400F-E4F5-45CB-B0A8-196021F20BF1}" destId="{18A08792-2F99-425C-915C-2079CB5760F5}" srcOrd="0" destOrd="0" presId="urn:microsoft.com/office/officeart/2005/8/layout/hProcess9"/>
    <dgm:cxn modelId="{0E7F7428-B6AB-49B6-995C-98CE78B6023C}" srcId="{11C99600-4EA5-43A7-86B0-EA290A58EF8A}" destId="{6C0A92F2-8864-4369-A5A4-BE73625E4551}" srcOrd="2" destOrd="0" parTransId="{F94194F8-BD8C-4744-87F0-4D040C154821}" sibTransId="{938E1F20-04BF-4CB7-BE03-3450912D3779}"/>
    <dgm:cxn modelId="{A34F2454-6D09-4E3F-B95C-DBA01E315C39}" srcId="{11C99600-4EA5-43A7-86B0-EA290A58EF8A}" destId="{D13B88A5-5329-4F02-932B-1BD8B5202053}" srcOrd="1" destOrd="0" parTransId="{D6065FB3-2077-4EBD-99A9-7A65DBCD7386}" sibTransId="{85206CFC-7C14-41D2-B73F-8353B425A4D1}"/>
    <dgm:cxn modelId="{2ECAA0B7-321D-4A96-8D7D-26D40D9359B7}" type="presOf" srcId="{11C99600-4EA5-43A7-86B0-EA290A58EF8A}" destId="{685412D6-C039-4FA3-8BF3-93A2D41DF8EF}" srcOrd="0" destOrd="0" presId="urn:microsoft.com/office/officeart/2005/8/layout/hProcess9"/>
    <dgm:cxn modelId="{DC0B83C1-A91B-44B5-8EBD-3EDEEF77548C}" type="presOf" srcId="{6C0A92F2-8864-4369-A5A4-BE73625E4551}" destId="{26DFF1A6-D1A5-45F2-A0E3-93DCE750C466}" srcOrd="0" destOrd="0" presId="urn:microsoft.com/office/officeart/2005/8/layout/hProcess9"/>
    <dgm:cxn modelId="{9AF325E7-328A-4094-8D3A-739F1E247713}" type="presOf" srcId="{D13B88A5-5329-4F02-932B-1BD8B5202053}" destId="{DF0514AC-6378-434E-BAEB-41E4941D0BEA}" srcOrd="0" destOrd="0" presId="urn:microsoft.com/office/officeart/2005/8/layout/hProcess9"/>
    <dgm:cxn modelId="{6ABD4407-B496-49DB-9DED-598683C87EF7}" type="presParOf" srcId="{685412D6-C039-4FA3-8BF3-93A2D41DF8EF}" destId="{66A0135B-7ED6-44C0-A184-1746E8B9132D}" srcOrd="0" destOrd="0" presId="urn:microsoft.com/office/officeart/2005/8/layout/hProcess9"/>
    <dgm:cxn modelId="{EC284918-9F53-44C3-81B4-839B485DBDC2}" type="presParOf" srcId="{685412D6-C039-4FA3-8BF3-93A2D41DF8EF}" destId="{CD2B90CD-4130-4C14-AB4F-C31773E7F2CC}" srcOrd="1" destOrd="0" presId="urn:microsoft.com/office/officeart/2005/8/layout/hProcess9"/>
    <dgm:cxn modelId="{F0A297A9-003A-4444-B77E-215815934E9B}" type="presParOf" srcId="{CD2B90CD-4130-4C14-AB4F-C31773E7F2CC}" destId="{18A08792-2F99-425C-915C-2079CB5760F5}" srcOrd="0" destOrd="0" presId="urn:microsoft.com/office/officeart/2005/8/layout/hProcess9"/>
    <dgm:cxn modelId="{5F2032F6-2CCC-41E9-85B2-F1DE5E221D7A}" type="presParOf" srcId="{CD2B90CD-4130-4C14-AB4F-C31773E7F2CC}" destId="{2BC5C418-C6F4-4729-A433-5BBA019B47B8}" srcOrd="1" destOrd="0" presId="urn:microsoft.com/office/officeart/2005/8/layout/hProcess9"/>
    <dgm:cxn modelId="{B19FE5F8-9F65-455F-A529-1F1593047AC0}" type="presParOf" srcId="{CD2B90CD-4130-4C14-AB4F-C31773E7F2CC}" destId="{DF0514AC-6378-434E-BAEB-41E4941D0BEA}" srcOrd="2" destOrd="0" presId="urn:microsoft.com/office/officeart/2005/8/layout/hProcess9"/>
    <dgm:cxn modelId="{01663047-B107-4837-96C5-57E6CC33013B}" type="presParOf" srcId="{CD2B90CD-4130-4C14-AB4F-C31773E7F2CC}" destId="{BF13DA16-F92E-4923-9441-A24BF1F785CA}" srcOrd="3" destOrd="0" presId="urn:microsoft.com/office/officeart/2005/8/layout/hProcess9"/>
    <dgm:cxn modelId="{2AF519A8-E0D3-479B-AE1C-52A3D669DCFF}" type="presParOf" srcId="{CD2B90CD-4130-4C14-AB4F-C31773E7F2CC}" destId="{26DFF1A6-D1A5-45F2-A0E3-93DCE750C46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F0DAD1-0F87-4B32-80AE-1B77F5AA5C8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CB590D3-6F85-48EE-96AF-6851E99DE662}">
      <dgm:prSet phldrT="[Text]"/>
      <dgm:spPr/>
      <dgm:t>
        <a:bodyPr/>
        <a:lstStyle/>
        <a:p>
          <a:r>
            <a:rPr lang="en-US" dirty="0"/>
            <a:t>Students with </a:t>
          </a:r>
          <a:r>
            <a:rPr lang="en-US" dirty="0" err="1"/>
            <a:t>deafblindness</a:t>
          </a:r>
          <a:endParaRPr lang="en-US" dirty="0"/>
        </a:p>
      </dgm:t>
    </dgm:pt>
    <dgm:pt modelId="{B182AA82-AEAA-40F7-94EE-7CE5E162D2B9}" type="parTrans" cxnId="{81882092-2BDA-439E-B076-10A1A63F5BBF}">
      <dgm:prSet/>
      <dgm:spPr/>
      <dgm:t>
        <a:bodyPr/>
        <a:lstStyle/>
        <a:p>
          <a:endParaRPr lang="en-US"/>
        </a:p>
      </dgm:t>
    </dgm:pt>
    <dgm:pt modelId="{0E507532-E428-46B4-A8C9-6219CADAA411}" type="sibTrans" cxnId="{81882092-2BDA-439E-B076-10A1A63F5BBF}">
      <dgm:prSet/>
      <dgm:spPr/>
      <dgm:t>
        <a:bodyPr/>
        <a:lstStyle/>
        <a:p>
          <a:endParaRPr lang="en-US"/>
        </a:p>
      </dgm:t>
    </dgm:pt>
    <dgm:pt modelId="{80741915-58F6-4583-BFF2-0586873B9348}">
      <dgm:prSet phldrT="[Text]"/>
      <dgm:spPr/>
      <dgm:t>
        <a:bodyPr/>
        <a:lstStyle/>
        <a:p>
          <a:r>
            <a:rPr lang="en-US" dirty="0"/>
            <a:t>Itinerant teacher for students with </a:t>
          </a:r>
          <a:r>
            <a:rPr lang="en-US" dirty="0" err="1"/>
            <a:t>deafblindness</a:t>
          </a:r>
          <a:endParaRPr lang="en-US" dirty="0"/>
        </a:p>
      </dgm:t>
      <dgm:extLst>
        <a:ext uri="{E40237B7-FDA0-4F09-8148-C483321AD2D9}">
          <dgm14:cNvPr xmlns:dgm14="http://schemas.microsoft.com/office/drawing/2010/diagram" id="0" name="" descr="An organizational chart showing 6 separate hexagons centered around a large hexagon labeled &quot;students with deafblindness&quot;"/>
        </a:ext>
      </dgm:extLst>
    </dgm:pt>
    <dgm:pt modelId="{FF741901-08F2-43A8-9D98-1955EFFEEEA6}" type="parTrans" cxnId="{F8F4127D-D038-4493-A582-B42077CB1D2A}">
      <dgm:prSet/>
      <dgm:spPr/>
      <dgm:t>
        <a:bodyPr/>
        <a:lstStyle/>
        <a:p>
          <a:endParaRPr lang="en-US"/>
        </a:p>
      </dgm:t>
    </dgm:pt>
    <dgm:pt modelId="{12EC81FC-91C2-44E2-A284-BA43B2E25DF2}" type="sibTrans" cxnId="{F8F4127D-D038-4493-A582-B42077CB1D2A}">
      <dgm:prSet/>
      <dgm:spPr/>
      <dgm:t>
        <a:bodyPr/>
        <a:lstStyle/>
        <a:p>
          <a:endParaRPr lang="en-US"/>
        </a:p>
      </dgm:t>
    </dgm:pt>
    <dgm:pt modelId="{B50537B3-A4C8-4951-A3FF-EE9B6C14BF8D}">
      <dgm:prSet phldrT="[Text]"/>
      <dgm:spPr/>
      <dgm:t>
        <a:bodyPr/>
        <a:lstStyle/>
        <a:p>
          <a:r>
            <a:rPr lang="en-US" dirty="0"/>
            <a:t>COMS</a:t>
          </a:r>
        </a:p>
      </dgm:t>
    </dgm:pt>
    <dgm:pt modelId="{7508E903-8B15-4315-AB10-C5A03F967B36}" type="parTrans" cxnId="{DEE476F6-26A1-48B7-AC4D-C32D179B9679}">
      <dgm:prSet/>
      <dgm:spPr/>
      <dgm:t>
        <a:bodyPr/>
        <a:lstStyle/>
        <a:p>
          <a:endParaRPr lang="en-US"/>
        </a:p>
      </dgm:t>
    </dgm:pt>
    <dgm:pt modelId="{54A5EDFF-CDC3-4B71-A250-580C312C7B5E}" type="sibTrans" cxnId="{DEE476F6-26A1-48B7-AC4D-C32D179B9679}">
      <dgm:prSet/>
      <dgm:spPr/>
      <dgm:t>
        <a:bodyPr/>
        <a:lstStyle/>
        <a:p>
          <a:endParaRPr lang="en-US"/>
        </a:p>
      </dgm:t>
    </dgm:pt>
    <dgm:pt modelId="{293CBCB4-719D-406D-AB28-7F6D6E2E418A}">
      <dgm:prSet phldrT="[Text]"/>
      <dgm:spPr/>
      <dgm:t>
        <a:bodyPr/>
        <a:lstStyle/>
        <a:p>
          <a:r>
            <a:rPr lang="en-US" dirty="0"/>
            <a:t>Teacher of the Deaf</a:t>
          </a:r>
        </a:p>
      </dgm:t>
    </dgm:pt>
    <dgm:pt modelId="{ED207C7C-B204-4EA7-9E84-EE53EB76BA1F}" type="parTrans" cxnId="{E0C3449A-0102-4DDC-9708-146C1099BAF7}">
      <dgm:prSet/>
      <dgm:spPr/>
      <dgm:t>
        <a:bodyPr/>
        <a:lstStyle/>
        <a:p>
          <a:endParaRPr lang="en-US"/>
        </a:p>
      </dgm:t>
    </dgm:pt>
    <dgm:pt modelId="{BB23B8E9-6E32-4C75-9273-CF387D5C89A7}" type="sibTrans" cxnId="{E0C3449A-0102-4DDC-9708-146C1099BAF7}">
      <dgm:prSet/>
      <dgm:spPr/>
      <dgm:t>
        <a:bodyPr/>
        <a:lstStyle/>
        <a:p>
          <a:endParaRPr lang="en-US"/>
        </a:p>
      </dgm:t>
    </dgm:pt>
    <dgm:pt modelId="{80C4E522-1AF7-4502-A6E9-8AD2CDCDF129}">
      <dgm:prSet phldrT="[Text]"/>
      <dgm:spPr/>
      <dgm:t>
        <a:bodyPr/>
        <a:lstStyle/>
        <a:p>
          <a:r>
            <a:rPr lang="en-US" dirty="0"/>
            <a:t>Program Specialist for AI</a:t>
          </a:r>
        </a:p>
      </dgm:t>
    </dgm:pt>
    <dgm:pt modelId="{ABE45CC1-8E4B-4C7B-A57D-57504226A62F}" type="parTrans" cxnId="{187C5DE9-1A43-40B3-8D3C-C14B1A94D6C4}">
      <dgm:prSet/>
      <dgm:spPr/>
      <dgm:t>
        <a:bodyPr/>
        <a:lstStyle/>
        <a:p>
          <a:endParaRPr lang="en-US"/>
        </a:p>
      </dgm:t>
    </dgm:pt>
    <dgm:pt modelId="{41F89C32-FC10-49B7-AB73-C8D9DE01AA8A}" type="sibTrans" cxnId="{187C5DE9-1A43-40B3-8D3C-C14B1A94D6C4}">
      <dgm:prSet/>
      <dgm:spPr/>
      <dgm:t>
        <a:bodyPr/>
        <a:lstStyle/>
        <a:p>
          <a:endParaRPr lang="en-US"/>
        </a:p>
      </dgm:t>
    </dgm:pt>
    <dgm:pt modelId="{10CA2655-D373-4D77-B7E4-E5814CC3C88C}">
      <dgm:prSet phldrT="[Text]"/>
      <dgm:spPr/>
      <dgm:t>
        <a:bodyPr/>
        <a:lstStyle/>
        <a:p>
          <a:r>
            <a:rPr lang="en-US" dirty="0"/>
            <a:t>Program Manager for AI</a:t>
          </a:r>
        </a:p>
      </dgm:t>
    </dgm:pt>
    <dgm:pt modelId="{4162D267-D13E-4814-973E-94E4B1E90D68}" type="parTrans" cxnId="{F22BE1D0-A79E-4929-8B7A-8993D9F2BB35}">
      <dgm:prSet/>
      <dgm:spPr/>
      <dgm:t>
        <a:bodyPr/>
        <a:lstStyle/>
        <a:p>
          <a:endParaRPr lang="en-US"/>
        </a:p>
      </dgm:t>
    </dgm:pt>
    <dgm:pt modelId="{42BB89A4-E1AF-4ED5-8674-2EA3BEC6623D}" type="sibTrans" cxnId="{F22BE1D0-A79E-4929-8B7A-8993D9F2BB35}">
      <dgm:prSet/>
      <dgm:spPr/>
      <dgm:t>
        <a:bodyPr/>
        <a:lstStyle/>
        <a:p>
          <a:endParaRPr lang="en-US"/>
        </a:p>
      </dgm:t>
    </dgm:pt>
    <dgm:pt modelId="{68E91EB1-A3D4-4C32-870E-B30E0E7B67EF}">
      <dgm:prSet phldrT="[Text]"/>
      <dgm:spPr/>
      <dgm:t>
        <a:bodyPr/>
        <a:lstStyle/>
        <a:p>
          <a:r>
            <a:rPr lang="en-US" dirty="0"/>
            <a:t>RDSPD Coordinator</a:t>
          </a:r>
        </a:p>
      </dgm:t>
    </dgm:pt>
    <dgm:pt modelId="{A953E7B1-422A-45A0-9411-A7B90BE88733}" type="parTrans" cxnId="{C2389B10-E739-42DD-BF80-77F0F03874E6}">
      <dgm:prSet/>
      <dgm:spPr/>
      <dgm:t>
        <a:bodyPr/>
        <a:lstStyle/>
        <a:p>
          <a:endParaRPr lang="en-US"/>
        </a:p>
      </dgm:t>
    </dgm:pt>
    <dgm:pt modelId="{5A254A23-1243-4F84-A514-048BA7156E9D}" type="sibTrans" cxnId="{C2389B10-E739-42DD-BF80-77F0F03874E6}">
      <dgm:prSet/>
      <dgm:spPr/>
      <dgm:t>
        <a:bodyPr/>
        <a:lstStyle/>
        <a:p>
          <a:endParaRPr lang="en-US"/>
        </a:p>
      </dgm:t>
    </dgm:pt>
    <dgm:pt modelId="{5DD44411-DDDE-4B15-B3EE-E5997311CE11}" type="pres">
      <dgm:prSet presAssocID="{19F0DAD1-0F87-4B32-80AE-1B77F5AA5C8B}" presName="Name0" presStyleCnt="0">
        <dgm:presLayoutVars>
          <dgm:chMax val="1"/>
          <dgm:chPref val="1"/>
          <dgm:dir/>
          <dgm:animOne val="branch"/>
          <dgm:animLvl val="lvl"/>
        </dgm:presLayoutVars>
      </dgm:prSet>
      <dgm:spPr/>
    </dgm:pt>
    <dgm:pt modelId="{8C172154-C01C-4CF4-A387-D0AE8EB0FD6E}" type="pres">
      <dgm:prSet presAssocID="{4CB590D3-6F85-48EE-96AF-6851E99DE662}" presName="Parent" presStyleLbl="node0" presStyleIdx="0" presStyleCnt="1">
        <dgm:presLayoutVars>
          <dgm:chMax val="6"/>
          <dgm:chPref val="6"/>
        </dgm:presLayoutVars>
      </dgm:prSet>
      <dgm:spPr/>
    </dgm:pt>
    <dgm:pt modelId="{2E9F45A7-DD8E-4B93-B6ED-B5D97C36198A}" type="pres">
      <dgm:prSet presAssocID="{80741915-58F6-4583-BFF2-0586873B9348}" presName="Accent1" presStyleCnt="0"/>
      <dgm:spPr/>
    </dgm:pt>
    <dgm:pt modelId="{AD05953C-5805-41F9-98AD-BAE602585182}" type="pres">
      <dgm:prSet presAssocID="{80741915-58F6-4583-BFF2-0586873B9348}" presName="Accent" presStyleLbl="bgShp" presStyleIdx="0" presStyleCnt="6"/>
      <dgm:spPr/>
    </dgm:pt>
    <dgm:pt modelId="{573B0A74-B8D2-48A6-85C1-B3920F926769}" type="pres">
      <dgm:prSet presAssocID="{80741915-58F6-4583-BFF2-0586873B9348}" presName="Child1" presStyleLbl="node1" presStyleIdx="0" presStyleCnt="6">
        <dgm:presLayoutVars>
          <dgm:chMax val="0"/>
          <dgm:chPref val="0"/>
          <dgm:bulletEnabled val="1"/>
        </dgm:presLayoutVars>
      </dgm:prSet>
      <dgm:spPr/>
    </dgm:pt>
    <dgm:pt modelId="{5F34EC43-8373-4EC5-A2AF-C38C7EC87F84}" type="pres">
      <dgm:prSet presAssocID="{B50537B3-A4C8-4951-A3FF-EE9B6C14BF8D}" presName="Accent2" presStyleCnt="0"/>
      <dgm:spPr/>
    </dgm:pt>
    <dgm:pt modelId="{46F74B76-9C10-467D-A44E-735757613F8D}" type="pres">
      <dgm:prSet presAssocID="{B50537B3-A4C8-4951-A3FF-EE9B6C14BF8D}" presName="Accent" presStyleLbl="bgShp" presStyleIdx="1" presStyleCnt="6"/>
      <dgm:spPr/>
    </dgm:pt>
    <dgm:pt modelId="{A17C30AE-BE96-4515-B296-9DAB0320CD5D}" type="pres">
      <dgm:prSet presAssocID="{B50537B3-A4C8-4951-A3FF-EE9B6C14BF8D}" presName="Child2" presStyleLbl="node1" presStyleIdx="1" presStyleCnt="6">
        <dgm:presLayoutVars>
          <dgm:chMax val="0"/>
          <dgm:chPref val="0"/>
          <dgm:bulletEnabled val="1"/>
        </dgm:presLayoutVars>
      </dgm:prSet>
      <dgm:spPr/>
    </dgm:pt>
    <dgm:pt modelId="{81689025-4410-469F-8075-77AAF9B7BC9A}" type="pres">
      <dgm:prSet presAssocID="{293CBCB4-719D-406D-AB28-7F6D6E2E418A}" presName="Accent3" presStyleCnt="0"/>
      <dgm:spPr/>
    </dgm:pt>
    <dgm:pt modelId="{C2D3A45F-FBFD-4CFB-87B1-B409CE2E10D9}" type="pres">
      <dgm:prSet presAssocID="{293CBCB4-719D-406D-AB28-7F6D6E2E418A}" presName="Accent" presStyleLbl="bgShp" presStyleIdx="2" presStyleCnt="6"/>
      <dgm:spPr/>
    </dgm:pt>
    <dgm:pt modelId="{E881657C-F4EF-4913-A428-133ED4C45114}" type="pres">
      <dgm:prSet presAssocID="{293CBCB4-719D-406D-AB28-7F6D6E2E418A}" presName="Child3" presStyleLbl="node1" presStyleIdx="2" presStyleCnt="6">
        <dgm:presLayoutVars>
          <dgm:chMax val="0"/>
          <dgm:chPref val="0"/>
          <dgm:bulletEnabled val="1"/>
        </dgm:presLayoutVars>
      </dgm:prSet>
      <dgm:spPr/>
    </dgm:pt>
    <dgm:pt modelId="{F070E65D-801E-4683-933D-F0CB71EC4DDB}" type="pres">
      <dgm:prSet presAssocID="{80C4E522-1AF7-4502-A6E9-8AD2CDCDF129}" presName="Accent4" presStyleCnt="0"/>
      <dgm:spPr/>
    </dgm:pt>
    <dgm:pt modelId="{BB73BD16-A245-4655-BA31-96541553FD27}" type="pres">
      <dgm:prSet presAssocID="{80C4E522-1AF7-4502-A6E9-8AD2CDCDF129}" presName="Accent" presStyleLbl="bgShp" presStyleIdx="3" presStyleCnt="6"/>
      <dgm:spPr/>
    </dgm:pt>
    <dgm:pt modelId="{06FE693B-A8E6-4AEF-A1BB-1D9E38C23B6B}" type="pres">
      <dgm:prSet presAssocID="{80C4E522-1AF7-4502-A6E9-8AD2CDCDF129}" presName="Child4" presStyleLbl="node1" presStyleIdx="3" presStyleCnt="6">
        <dgm:presLayoutVars>
          <dgm:chMax val="0"/>
          <dgm:chPref val="0"/>
          <dgm:bulletEnabled val="1"/>
        </dgm:presLayoutVars>
      </dgm:prSet>
      <dgm:spPr/>
    </dgm:pt>
    <dgm:pt modelId="{DA5F0BF2-54D3-4481-9256-F2F3B7DBED9E}" type="pres">
      <dgm:prSet presAssocID="{10CA2655-D373-4D77-B7E4-E5814CC3C88C}" presName="Accent5" presStyleCnt="0"/>
      <dgm:spPr/>
    </dgm:pt>
    <dgm:pt modelId="{00886C5B-CC53-456B-AE4B-468923C08D2F}" type="pres">
      <dgm:prSet presAssocID="{10CA2655-D373-4D77-B7E4-E5814CC3C88C}" presName="Accent" presStyleLbl="bgShp" presStyleIdx="4" presStyleCnt="6"/>
      <dgm:spPr/>
    </dgm:pt>
    <dgm:pt modelId="{38498F92-DABF-468F-BCFD-E5D923BB5AE5}" type="pres">
      <dgm:prSet presAssocID="{10CA2655-D373-4D77-B7E4-E5814CC3C88C}" presName="Child5" presStyleLbl="node1" presStyleIdx="4" presStyleCnt="6">
        <dgm:presLayoutVars>
          <dgm:chMax val="0"/>
          <dgm:chPref val="0"/>
          <dgm:bulletEnabled val="1"/>
        </dgm:presLayoutVars>
      </dgm:prSet>
      <dgm:spPr/>
    </dgm:pt>
    <dgm:pt modelId="{833CF0BC-3F8E-4BC3-A96C-83D22A479FE5}" type="pres">
      <dgm:prSet presAssocID="{68E91EB1-A3D4-4C32-870E-B30E0E7B67EF}" presName="Accent6" presStyleCnt="0"/>
      <dgm:spPr/>
    </dgm:pt>
    <dgm:pt modelId="{86BC27A5-9243-42C3-A3D1-663CDFB0C55A}" type="pres">
      <dgm:prSet presAssocID="{68E91EB1-A3D4-4C32-870E-B30E0E7B67EF}" presName="Accent" presStyleLbl="bgShp" presStyleIdx="5" presStyleCnt="6"/>
      <dgm:spPr/>
    </dgm:pt>
    <dgm:pt modelId="{F15D07A3-BB6D-4ACD-8019-2755678F1DCD}" type="pres">
      <dgm:prSet presAssocID="{68E91EB1-A3D4-4C32-870E-B30E0E7B67EF}" presName="Child6" presStyleLbl="node1" presStyleIdx="5" presStyleCnt="6">
        <dgm:presLayoutVars>
          <dgm:chMax val="0"/>
          <dgm:chPref val="0"/>
          <dgm:bulletEnabled val="1"/>
        </dgm:presLayoutVars>
      </dgm:prSet>
      <dgm:spPr/>
    </dgm:pt>
  </dgm:ptLst>
  <dgm:cxnLst>
    <dgm:cxn modelId="{C2389B10-E739-42DD-BF80-77F0F03874E6}" srcId="{4CB590D3-6F85-48EE-96AF-6851E99DE662}" destId="{68E91EB1-A3D4-4C32-870E-B30E0E7B67EF}" srcOrd="5" destOrd="0" parTransId="{A953E7B1-422A-45A0-9411-A7B90BE88733}" sibTransId="{5A254A23-1243-4F84-A514-048BA7156E9D}"/>
    <dgm:cxn modelId="{7A5EAB2F-AE58-4F33-BDC0-E8BFB2EF0753}" type="presOf" srcId="{80741915-58F6-4583-BFF2-0586873B9348}" destId="{573B0A74-B8D2-48A6-85C1-B3920F926769}" srcOrd="0" destOrd="0" presId="urn:microsoft.com/office/officeart/2011/layout/HexagonRadial"/>
    <dgm:cxn modelId="{7589B37B-9D22-4FA7-86A3-47BCB0946945}" type="presOf" srcId="{19F0DAD1-0F87-4B32-80AE-1B77F5AA5C8B}" destId="{5DD44411-DDDE-4B15-B3EE-E5997311CE11}" srcOrd="0" destOrd="0" presId="urn:microsoft.com/office/officeart/2011/layout/HexagonRadial"/>
    <dgm:cxn modelId="{F8F4127D-D038-4493-A582-B42077CB1D2A}" srcId="{4CB590D3-6F85-48EE-96AF-6851E99DE662}" destId="{80741915-58F6-4583-BFF2-0586873B9348}" srcOrd="0" destOrd="0" parTransId="{FF741901-08F2-43A8-9D98-1955EFFEEEA6}" sibTransId="{12EC81FC-91C2-44E2-A284-BA43B2E25DF2}"/>
    <dgm:cxn modelId="{81882092-2BDA-439E-B076-10A1A63F5BBF}" srcId="{19F0DAD1-0F87-4B32-80AE-1B77F5AA5C8B}" destId="{4CB590D3-6F85-48EE-96AF-6851E99DE662}" srcOrd="0" destOrd="0" parTransId="{B182AA82-AEAA-40F7-94EE-7CE5E162D2B9}" sibTransId="{0E507532-E428-46B4-A8C9-6219CADAA411}"/>
    <dgm:cxn modelId="{E0C3449A-0102-4DDC-9708-146C1099BAF7}" srcId="{4CB590D3-6F85-48EE-96AF-6851E99DE662}" destId="{293CBCB4-719D-406D-AB28-7F6D6E2E418A}" srcOrd="2" destOrd="0" parTransId="{ED207C7C-B204-4EA7-9E84-EE53EB76BA1F}" sibTransId="{BB23B8E9-6E32-4C75-9273-CF387D5C89A7}"/>
    <dgm:cxn modelId="{EC929AA2-AF58-4D72-B7AB-7527E04E27C4}" type="presOf" srcId="{68E91EB1-A3D4-4C32-870E-B30E0E7B67EF}" destId="{F15D07A3-BB6D-4ACD-8019-2755678F1DCD}" srcOrd="0" destOrd="0" presId="urn:microsoft.com/office/officeart/2011/layout/HexagonRadial"/>
    <dgm:cxn modelId="{E074BDAA-C54A-4E8A-8356-ED301160EBBC}" type="presOf" srcId="{4CB590D3-6F85-48EE-96AF-6851E99DE662}" destId="{8C172154-C01C-4CF4-A387-D0AE8EB0FD6E}" srcOrd="0" destOrd="0" presId="urn:microsoft.com/office/officeart/2011/layout/HexagonRadial"/>
    <dgm:cxn modelId="{F630A5C1-86BD-433D-AEEF-EF7F39A91AD0}" type="presOf" srcId="{293CBCB4-719D-406D-AB28-7F6D6E2E418A}" destId="{E881657C-F4EF-4913-A428-133ED4C45114}" srcOrd="0" destOrd="0" presId="urn:microsoft.com/office/officeart/2011/layout/HexagonRadial"/>
    <dgm:cxn modelId="{C41B34CC-A81E-43AC-986E-C743284B3943}" type="presOf" srcId="{80C4E522-1AF7-4502-A6E9-8AD2CDCDF129}" destId="{06FE693B-A8E6-4AEF-A1BB-1D9E38C23B6B}" srcOrd="0" destOrd="0" presId="urn:microsoft.com/office/officeart/2011/layout/HexagonRadial"/>
    <dgm:cxn modelId="{37083FCC-1C5B-4B26-91B6-AC4882BB1BB0}" type="presOf" srcId="{10CA2655-D373-4D77-B7E4-E5814CC3C88C}" destId="{38498F92-DABF-468F-BCFD-E5D923BB5AE5}" srcOrd="0" destOrd="0" presId="urn:microsoft.com/office/officeart/2011/layout/HexagonRadial"/>
    <dgm:cxn modelId="{F22BE1D0-A79E-4929-8B7A-8993D9F2BB35}" srcId="{4CB590D3-6F85-48EE-96AF-6851E99DE662}" destId="{10CA2655-D373-4D77-B7E4-E5814CC3C88C}" srcOrd="4" destOrd="0" parTransId="{4162D267-D13E-4814-973E-94E4B1E90D68}" sibTransId="{42BB89A4-E1AF-4ED5-8674-2EA3BEC6623D}"/>
    <dgm:cxn modelId="{8DD79DE7-AD7C-4F63-9D48-3620F81F0CBE}" type="presOf" srcId="{B50537B3-A4C8-4951-A3FF-EE9B6C14BF8D}" destId="{A17C30AE-BE96-4515-B296-9DAB0320CD5D}" srcOrd="0" destOrd="0" presId="urn:microsoft.com/office/officeart/2011/layout/HexagonRadial"/>
    <dgm:cxn modelId="{187C5DE9-1A43-40B3-8D3C-C14B1A94D6C4}" srcId="{4CB590D3-6F85-48EE-96AF-6851E99DE662}" destId="{80C4E522-1AF7-4502-A6E9-8AD2CDCDF129}" srcOrd="3" destOrd="0" parTransId="{ABE45CC1-8E4B-4C7B-A57D-57504226A62F}" sibTransId="{41F89C32-FC10-49B7-AB73-C8D9DE01AA8A}"/>
    <dgm:cxn modelId="{DEE476F6-26A1-48B7-AC4D-C32D179B9679}" srcId="{4CB590D3-6F85-48EE-96AF-6851E99DE662}" destId="{B50537B3-A4C8-4951-A3FF-EE9B6C14BF8D}" srcOrd="1" destOrd="0" parTransId="{7508E903-8B15-4315-AB10-C5A03F967B36}" sibTransId="{54A5EDFF-CDC3-4B71-A250-580C312C7B5E}"/>
    <dgm:cxn modelId="{48B22081-617C-4B1B-82B9-A252C6566192}" type="presParOf" srcId="{5DD44411-DDDE-4B15-B3EE-E5997311CE11}" destId="{8C172154-C01C-4CF4-A387-D0AE8EB0FD6E}" srcOrd="0" destOrd="0" presId="urn:microsoft.com/office/officeart/2011/layout/HexagonRadial"/>
    <dgm:cxn modelId="{DABFE963-13D5-41E2-8DEA-888F896AA165}" type="presParOf" srcId="{5DD44411-DDDE-4B15-B3EE-E5997311CE11}" destId="{2E9F45A7-DD8E-4B93-B6ED-B5D97C36198A}" srcOrd="1" destOrd="0" presId="urn:microsoft.com/office/officeart/2011/layout/HexagonRadial"/>
    <dgm:cxn modelId="{37C0D0CC-0875-417D-AED3-4EDC3848DCD6}" type="presParOf" srcId="{2E9F45A7-DD8E-4B93-B6ED-B5D97C36198A}" destId="{AD05953C-5805-41F9-98AD-BAE602585182}" srcOrd="0" destOrd="0" presId="urn:microsoft.com/office/officeart/2011/layout/HexagonRadial"/>
    <dgm:cxn modelId="{6F8CA552-C21A-4463-BDA3-36223EBAD0F3}" type="presParOf" srcId="{5DD44411-DDDE-4B15-B3EE-E5997311CE11}" destId="{573B0A74-B8D2-48A6-85C1-B3920F926769}" srcOrd="2" destOrd="0" presId="urn:microsoft.com/office/officeart/2011/layout/HexagonRadial"/>
    <dgm:cxn modelId="{95E184CA-3908-4BDF-A2F1-12E2D2D5C147}" type="presParOf" srcId="{5DD44411-DDDE-4B15-B3EE-E5997311CE11}" destId="{5F34EC43-8373-4EC5-A2AF-C38C7EC87F84}" srcOrd="3" destOrd="0" presId="urn:microsoft.com/office/officeart/2011/layout/HexagonRadial"/>
    <dgm:cxn modelId="{42CFF6A4-FF9A-4C48-9C1B-28FFA25DBD7F}" type="presParOf" srcId="{5F34EC43-8373-4EC5-A2AF-C38C7EC87F84}" destId="{46F74B76-9C10-467D-A44E-735757613F8D}" srcOrd="0" destOrd="0" presId="urn:microsoft.com/office/officeart/2011/layout/HexagonRadial"/>
    <dgm:cxn modelId="{C049425B-CE15-4F4F-A2D4-F24CDD8F0A28}" type="presParOf" srcId="{5DD44411-DDDE-4B15-B3EE-E5997311CE11}" destId="{A17C30AE-BE96-4515-B296-9DAB0320CD5D}" srcOrd="4" destOrd="0" presId="urn:microsoft.com/office/officeart/2011/layout/HexagonRadial"/>
    <dgm:cxn modelId="{4E5D3029-912F-4F39-BEAE-D1C791B7C227}" type="presParOf" srcId="{5DD44411-DDDE-4B15-B3EE-E5997311CE11}" destId="{81689025-4410-469F-8075-77AAF9B7BC9A}" srcOrd="5" destOrd="0" presId="urn:microsoft.com/office/officeart/2011/layout/HexagonRadial"/>
    <dgm:cxn modelId="{CA0EAE83-5232-4876-BC5E-084CBFF7010E}" type="presParOf" srcId="{81689025-4410-469F-8075-77AAF9B7BC9A}" destId="{C2D3A45F-FBFD-4CFB-87B1-B409CE2E10D9}" srcOrd="0" destOrd="0" presId="urn:microsoft.com/office/officeart/2011/layout/HexagonRadial"/>
    <dgm:cxn modelId="{75560E61-8DE4-4BB2-8B3A-1957F9276BD8}" type="presParOf" srcId="{5DD44411-DDDE-4B15-B3EE-E5997311CE11}" destId="{E881657C-F4EF-4913-A428-133ED4C45114}" srcOrd="6" destOrd="0" presId="urn:microsoft.com/office/officeart/2011/layout/HexagonRadial"/>
    <dgm:cxn modelId="{0B2F6A13-5810-41D8-ABA0-D42B5E635BF0}" type="presParOf" srcId="{5DD44411-DDDE-4B15-B3EE-E5997311CE11}" destId="{F070E65D-801E-4683-933D-F0CB71EC4DDB}" srcOrd="7" destOrd="0" presId="urn:microsoft.com/office/officeart/2011/layout/HexagonRadial"/>
    <dgm:cxn modelId="{87058B80-4A09-44A2-B2EB-4CBE020A2CA0}" type="presParOf" srcId="{F070E65D-801E-4683-933D-F0CB71EC4DDB}" destId="{BB73BD16-A245-4655-BA31-96541553FD27}" srcOrd="0" destOrd="0" presId="urn:microsoft.com/office/officeart/2011/layout/HexagonRadial"/>
    <dgm:cxn modelId="{ED47E733-EF32-4E51-9065-9838A7E8CEE5}" type="presParOf" srcId="{5DD44411-DDDE-4B15-B3EE-E5997311CE11}" destId="{06FE693B-A8E6-4AEF-A1BB-1D9E38C23B6B}" srcOrd="8" destOrd="0" presId="urn:microsoft.com/office/officeart/2011/layout/HexagonRadial"/>
    <dgm:cxn modelId="{74B071EE-2FCE-4FB6-804F-D82F935BB04A}" type="presParOf" srcId="{5DD44411-DDDE-4B15-B3EE-E5997311CE11}" destId="{DA5F0BF2-54D3-4481-9256-F2F3B7DBED9E}" srcOrd="9" destOrd="0" presId="urn:microsoft.com/office/officeart/2011/layout/HexagonRadial"/>
    <dgm:cxn modelId="{0684B247-1D04-48C2-9F19-08B57C6DDC55}" type="presParOf" srcId="{DA5F0BF2-54D3-4481-9256-F2F3B7DBED9E}" destId="{00886C5B-CC53-456B-AE4B-468923C08D2F}" srcOrd="0" destOrd="0" presId="urn:microsoft.com/office/officeart/2011/layout/HexagonRadial"/>
    <dgm:cxn modelId="{D6A7920C-AD72-44AF-AB52-7038991762B8}" type="presParOf" srcId="{5DD44411-DDDE-4B15-B3EE-E5997311CE11}" destId="{38498F92-DABF-468F-BCFD-E5D923BB5AE5}" srcOrd="10" destOrd="0" presId="urn:microsoft.com/office/officeart/2011/layout/HexagonRadial"/>
    <dgm:cxn modelId="{52D8B126-1221-4C75-9FA5-B15102C84FBE}" type="presParOf" srcId="{5DD44411-DDDE-4B15-B3EE-E5997311CE11}" destId="{833CF0BC-3F8E-4BC3-A96C-83D22A479FE5}" srcOrd="11" destOrd="0" presId="urn:microsoft.com/office/officeart/2011/layout/HexagonRadial"/>
    <dgm:cxn modelId="{5CCBC3C9-A962-433D-B6A3-78782FC6FF39}" type="presParOf" srcId="{833CF0BC-3F8E-4BC3-A96C-83D22A479FE5}" destId="{86BC27A5-9243-42C3-A3D1-663CDFB0C55A}" srcOrd="0" destOrd="0" presId="urn:microsoft.com/office/officeart/2011/layout/HexagonRadial"/>
    <dgm:cxn modelId="{8FB34371-A98E-4DE0-8B73-6CEFA712136B}" type="presParOf" srcId="{5DD44411-DDDE-4B15-B3EE-E5997311CE11}" destId="{F15D07A3-BB6D-4ACD-8019-2755678F1DC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F0DAD1-0F87-4B32-80AE-1B77F5AA5C8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CB590D3-6F85-48EE-96AF-6851E99DE662}">
      <dgm:prSet phldrT="[Text]"/>
      <dgm:spPr/>
      <dgm:t>
        <a:bodyPr/>
        <a:lstStyle/>
        <a:p>
          <a:pPr algn="ctr"/>
          <a:r>
            <a:rPr lang="en-US" dirty="0"/>
            <a:t>Students with </a:t>
          </a:r>
          <a:r>
            <a:rPr lang="en-US" dirty="0" err="1"/>
            <a:t>deafblindness</a:t>
          </a:r>
          <a:endParaRPr lang="en-US" dirty="0"/>
        </a:p>
      </dgm:t>
    </dgm:pt>
    <dgm:pt modelId="{B182AA82-AEAA-40F7-94EE-7CE5E162D2B9}" type="parTrans" cxnId="{81882092-2BDA-439E-B076-10A1A63F5BBF}">
      <dgm:prSet/>
      <dgm:spPr/>
      <dgm:t>
        <a:bodyPr/>
        <a:lstStyle/>
        <a:p>
          <a:pPr algn="ctr"/>
          <a:endParaRPr lang="en-US"/>
        </a:p>
      </dgm:t>
    </dgm:pt>
    <dgm:pt modelId="{0E507532-E428-46B4-A8C9-6219CADAA411}" type="sibTrans" cxnId="{81882092-2BDA-439E-B076-10A1A63F5BBF}">
      <dgm:prSet/>
      <dgm:spPr/>
      <dgm:t>
        <a:bodyPr/>
        <a:lstStyle/>
        <a:p>
          <a:pPr algn="ctr"/>
          <a:endParaRPr lang="en-US"/>
        </a:p>
      </dgm:t>
    </dgm:pt>
    <dgm:pt modelId="{80741915-58F6-4583-BFF2-0586873B9348}">
      <dgm:prSet phldrT="[Text]"/>
      <dgm:spPr/>
      <dgm:t>
        <a:bodyPr/>
        <a:lstStyle/>
        <a:p>
          <a:pPr algn="ctr"/>
          <a:r>
            <a:rPr lang="en-US" dirty="0"/>
            <a:t>Itinerant teacher for students with </a:t>
          </a:r>
          <a:r>
            <a:rPr lang="en-US" dirty="0" err="1"/>
            <a:t>deafblindness</a:t>
          </a:r>
          <a:endParaRPr lang="en-US" dirty="0"/>
        </a:p>
      </dgm:t>
      <dgm:extLst>
        <a:ext uri="{E40237B7-FDA0-4F09-8148-C483321AD2D9}">
          <dgm14:cNvPr xmlns:dgm14="http://schemas.microsoft.com/office/drawing/2010/diagram" id="0" name="" descr="A hexagon labeled &quot;students with deafblindness&quot; with three smaller hexagons to the right."/>
        </a:ext>
      </dgm:extLst>
    </dgm:pt>
    <dgm:pt modelId="{FF741901-08F2-43A8-9D98-1955EFFEEEA6}" type="parTrans" cxnId="{F8F4127D-D038-4493-A582-B42077CB1D2A}">
      <dgm:prSet/>
      <dgm:spPr/>
      <dgm:t>
        <a:bodyPr/>
        <a:lstStyle/>
        <a:p>
          <a:pPr algn="ctr"/>
          <a:endParaRPr lang="en-US"/>
        </a:p>
      </dgm:t>
    </dgm:pt>
    <dgm:pt modelId="{12EC81FC-91C2-44E2-A284-BA43B2E25DF2}" type="sibTrans" cxnId="{F8F4127D-D038-4493-A582-B42077CB1D2A}">
      <dgm:prSet/>
      <dgm:spPr/>
      <dgm:t>
        <a:bodyPr/>
        <a:lstStyle/>
        <a:p>
          <a:pPr algn="ctr"/>
          <a:endParaRPr lang="en-US"/>
        </a:p>
      </dgm:t>
    </dgm:pt>
    <dgm:pt modelId="{B50537B3-A4C8-4951-A3FF-EE9B6C14BF8D}">
      <dgm:prSet phldrT="[Text]"/>
      <dgm:spPr/>
      <dgm:t>
        <a:bodyPr/>
        <a:lstStyle/>
        <a:p>
          <a:pPr algn="ctr"/>
          <a:r>
            <a:rPr lang="en-US" dirty="0"/>
            <a:t>COMS</a:t>
          </a:r>
        </a:p>
      </dgm:t>
    </dgm:pt>
    <dgm:pt modelId="{7508E903-8B15-4315-AB10-C5A03F967B36}" type="parTrans" cxnId="{DEE476F6-26A1-48B7-AC4D-C32D179B9679}">
      <dgm:prSet/>
      <dgm:spPr/>
      <dgm:t>
        <a:bodyPr/>
        <a:lstStyle/>
        <a:p>
          <a:pPr algn="ctr"/>
          <a:endParaRPr lang="en-US"/>
        </a:p>
      </dgm:t>
    </dgm:pt>
    <dgm:pt modelId="{54A5EDFF-CDC3-4B71-A250-580C312C7B5E}" type="sibTrans" cxnId="{DEE476F6-26A1-48B7-AC4D-C32D179B9679}">
      <dgm:prSet/>
      <dgm:spPr/>
      <dgm:t>
        <a:bodyPr/>
        <a:lstStyle/>
        <a:p>
          <a:pPr algn="ctr"/>
          <a:endParaRPr lang="en-US"/>
        </a:p>
      </dgm:t>
    </dgm:pt>
    <dgm:pt modelId="{293CBCB4-719D-406D-AB28-7F6D6E2E418A}">
      <dgm:prSet phldrT="[Text]"/>
      <dgm:spPr/>
      <dgm:t>
        <a:bodyPr/>
        <a:lstStyle/>
        <a:p>
          <a:pPr algn="ctr"/>
          <a:r>
            <a:rPr lang="en-US" dirty="0"/>
            <a:t>Teacher of the Deaf</a:t>
          </a:r>
        </a:p>
      </dgm:t>
    </dgm:pt>
    <dgm:pt modelId="{ED207C7C-B204-4EA7-9E84-EE53EB76BA1F}" type="parTrans" cxnId="{E0C3449A-0102-4DDC-9708-146C1099BAF7}">
      <dgm:prSet/>
      <dgm:spPr/>
      <dgm:t>
        <a:bodyPr/>
        <a:lstStyle/>
        <a:p>
          <a:pPr algn="ctr"/>
          <a:endParaRPr lang="en-US"/>
        </a:p>
      </dgm:t>
    </dgm:pt>
    <dgm:pt modelId="{BB23B8E9-6E32-4C75-9273-CF387D5C89A7}" type="sibTrans" cxnId="{E0C3449A-0102-4DDC-9708-146C1099BAF7}">
      <dgm:prSet/>
      <dgm:spPr/>
      <dgm:t>
        <a:bodyPr/>
        <a:lstStyle/>
        <a:p>
          <a:pPr algn="ctr"/>
          <a:endParaRPr lang="en-US"/>
        </a:p>
      </dgm:t>
    </dgm:pt>
    <dgm:pt modelId="{5DD44411-DDDE-4B15-B3EE-E5997311CE11}" type="pres">
      <dgm:prSet presAssocID="{19F0DAD1-0F87-4B32-80AE-1B77F5AA5C8B}" presName="Name0" presStyleCnt="0">
        <dgm:presLayoutVars>
          <dgm:chMax val="1"/>
          <dgm:chPref val="1"/>
          <dgm:dir/>
          <dgm:animOne val="branch"/>
          <dgm:animLvl val="lvl"/>
        </dgm:presLayoutVars>
      </dgm:prSet>
      <dgm:spPr/>
    </dgm:pt>
    <dgm:pt modelId="{8C172154-C01C-4CF4-A387-D0AE8EB0FD6E}" type="pres">
      <dgm:prSet presAssocID="{4CB590D3-6F85-48EE-96AF-6851E99DE662}" presName="Parent" presStyleLbl="node0" presStyleIdx="0" presStyleCnt="1">
        <dgm:presLayoutVars>
          <dgm:chMax val="6"/>
          <dgm:chPref val="6"/>
        </dgm:presLayoutVars>
      </dgm:prSet>
      <dgm:spPr/>
    </dgm:pt>
    <dgm:pt modelId="{2E9F45A7-DD8E-4B93-B6ED-B5D97C36198A}" type="pres">
      <dgm:prSet presAssocID="{80741915-58F6-4583-BFF2-0586873B9348}" presName="Accent1" presStyleCnt="0"/>
      <dgm:spPr/>
    </dgm:pt>
    <dgm:pt modelId="{AD05953C-5805-41F9-98AD-BAE602585182}" type="pres">
      <dgm:prSet presAssocID="{80741915-58F6-4583-BFF2-0586873B9348}" presName="Accent" presStyleLbl="bgShp" presStyleIdx="0" presStyleCnt="3"/>
      <dgm:spPr/>
    </dgm:pt>
    <dgm:pt modelId="{573B0A74-B8D2-48A6-85C1-B3920F926769}" type="pres">
      <dgm:prSet presAssocID="{80741915-58F6-4583-BFF2-0586873B9348}" presName="Child1" presStyleLbl="node1" presStyleIdx="0" presStyleCnt="3">
        <dgm:presLayoutVars>
          <dgm:chMax val="0"/>
          <dgm:chPref val="0"/>
          <dgm:bulletEnabled val="1"/>
        </dgm:presLayoutVars>
      </dgm:prSet>
      <dgm:spPr/>
    </dgm:pt>
    <dgm:pt modelId="{5F34EC43-8373-4EC5-A2AF-C38C7EC87F84}" type="pres">
      <dgm:prSet presAssocID="{B50537B3-A4C8-4951-A3FF-EE9B6C14BF8D}" presName="Accent2" presStyleCnt="0"/>
      <dgm:spPr/>
    </dgm:pt>
    <dgm:pt modelId="{46F74B76-9C10-467D-A44E-735757613F8D}" type="pres">
      <dgm:prSet presAssocID="{B50537B3-A4C8-4951-A3FF-EE9B6C14BF8D}" presName="Accent" presStyleLbl="bgShp" presStyleIdx="1" presStyleCnt="3"/>
      <dgm:spPr/>
    </dgm:pt>
    <dgm:pt modelId="{A17C30AE-BE96-4515-B296-9DAB0320CD5D}" type="pres">
      <dgm:prSet presAssocID="{B50537B3-A4C8-4951-A3FF-EE9B6C14BF8D}" presName="Child2" presStyleLbl="node1" presStyleIdx="1" presStyleCnt="3">
        <dgm:presLayoutVars>
          <dgm:chMax val="0"/>
          <dgm:chPref val="0"/>
          <dgm:bulletEnabled val="1"/>
        </dgm:presLayoutVars>
      </dgm:prSet>
      <dgm:spPr/>
    </dgm:pt>
    <dgm:pt modelId="{81689025-4410-469F-8075-77AAF9B7BC9A}" type="pres">
      <dgm:prSet presAssocID="{293CBCB4-719D-406D-AB28-7F6D6E2E418A}" presName="Accent3" presStyleCnt="0"/>
      <dgm:spPr/>
    </dgm:pt>
    <dgm:pt modelId="{C2D3A45F-FBFD-4CFB-87B1-B409CE2E10D9}" type="pres">
      <dgm:prSet presAssocID="{293CBCB4-719D-406D-AB28-7F6D6E2E418A}" presName="Accent" presStyleLbl="bgShp" presStyleIdx="2" presStyleCnt="3"/>
      <dgm:spPr/>
    </dgm:pt>
    <dgm:pt modelId="{E881657C-F4EF-4913-A428-133ED4C45114}" type="pres">
      <dgm:prSet presAssocID="{293CBCB4-719D-406D-AB28-7F6D6E2E418A}" presName="Child3" presStyleLbl="node1" presStyleIdx="2" presStyleCnt="3">
        <dgm:presLayoutVars>
          <dgm:chMax val="0"/>
          <dgm:chPref val="0"/>
          <dgm:bulletEnabled val="1"/>
        </dgm:presLayoutVars>
      </dgm:prSet>
      <dgm:spPr/>
    </dgm:pt>
  </dgm:ptLst>
  <dgm:cxnLst>
    <dgm:cxn modelId="{BA5ACE24-781D-40DA-AE94-B25CF48CB4AA}" type="presOf" srcId="{B50537B3-A4C8-4951-A3FF-EE9B6C14BF8D}" destId="{A17C30AE-BE96-4515-B296-9DAB0320CD5D}" srcOrd="0" destOrd="0" presId="urn:microsoft.com/office/officeart/2011/layout/HexagonRadial"/>
    <dgm:cxn modelId="{1B558C66-FB26-4DE8-94F4-83AF22D4D18B}" type="presOf" srcId="{4CB590D3-6F85-48EE-96AF-6851E99DE662}" destId="{8C172154-C01C-4CF4-A387-D0AE8EB0FD6E}" srcOrd="0" destOrd="0" presId="urn:microsoft.com/office/officeart/2011/layout/HexagonRadial"/>
    <dgm:cxn modelId="{F8F4127D-D038-4493-A582-B42077CB1D2A}" srcId="{4CB590D3-6F85-48EE-96AF-6851E99DE662}" destId="{80741915-58F6-4583-BFF2-0586873B9348}" srcOrd="0" destOrd="0" parTransId="{FF741901-08F2-43A8-9D98-1955EFFEEEA6}" sibTransId="{12EC81FC-91C2-44E2-A284-BA43B2E25DF2}"/>
    <dgm:cxn modelId="{81882092-2BDA-439E-B076-10A1A63F5BBF}" srcId="{19F0DAD1-0F87-4B32-80AE-1B77F5AA5C8B}" destId="{4CB590D3-6F85-48EE-96AF-6851E99DE662}" srcOrd="0" destOrd="0" parTransId="{B182AA82-AEAA-40F7-94EE-7CE5E162D2B9}" sibTransId="{0E507532-E428-46B4-A8C9-6219CADAA411}"/>
    <dgm:cxn modelId="{E0C3449A-0102-4DDC-9708-146C1099BAF7}" srcId="{4CB590D3-6F85-48EE-96AF-6851E99DE662}" destId="{293CBCB4-719D-406D-AB28-7F6D6E2E418A}" srcOrd="2" destOrd="0" parTransId="{ED207C7C-B204-4EA7-9E84-EE53EB76BA1F}" sibTransId="{BB23B8E9-6E32-4C75-9273-CF387D5C89A7}"/>
    <dgm:cxn modelId="{E00DFAB0-672E-4F0E-BB65-F84C09E7AF3A}" type="presOf" srcId="{293CBCB4-719D-406D-AB28-7F6D6E2E418A}" destId="{E881657C-F4EF-4913-A428-133ED4C45114}" srcOrd="0" destOrd="0" presId="urn:microsoft.com/office/officeart/2011/layout/HexagonRadial"/>
    <dgm:cxn modelId="{327E01BF-4E58-4B57-8F3C-B9C8C9A27FC8}" type="presOf" srcId="{80741915-58F6-4583-BFF2-0586873B9348}" destId="{573B0A74-B8D2-48A6-85C1-B3920F926769}" srcOrd="0" destOrd="0" presId="urn:microsoft.com/office/officeart/2011/layout/HexagonRadial"/>
    <dgm:cxn modelId="{1E3272D2-C6E0-48F8-A27A-B09191FD5FD3}" type="presOf" srcId="{19F0DAD1-0F87-4B32-80AE-1B77F5AA5C8B}" destId="{5DD44411-DDDE-4B15-B3EE-E5997311CE11}" srcOrd="0" destOrd="0" presId="urn:microsoft.com/office/officeart/2011/layout/HexagonRadial"/>
    <dgm:cxn modelId="{DEE476F6-26A1-48B7-AC4D-C32D179B9679}" srcId="{4CB590D3-6F85-48EE-96AF-6851E99DE662}" destId="{B50537B3-A4C8-4951-A3FF-EE9B6C14BF8D}" srcOrd="1" destOrd="0" parTransId="{7508E903-8B15-4315-AB10-C5A03F967B36}" sibTransId="{54A5EDFF-CDC3-4B71-A250-580C312C7B5E}"/>
    <dgm:cxn modelId="{6B9F98E1-45CD-4B93-B1D1-7801BA744AF6}" type="presParOf" srcId="{5DD44411-DDDE-4B15-B3EE-E5997311CE11}" destId="{8C172154-C01C-4CF4-A387-D0AE8EB0FD6E}" srcOrd="0" destOrd="0" presId="urn:microsoft.com/office/officeart/2011/layout/HexagonRadial"/>
    <dgm:cxn modelId="{EAC31891-E85D-4C56-9778-63CBCABD729F}" type="presParOf" srcId="{5DD44411-DDDE-4B15-B3EE-E5997311CE11}" destId="{2E9F45A7-DD8E-4B93-B6ED-B5D97C36198A}" srcOrd="1" destOrd="0" presId="urn:microsoft.com/office/officeart/2011/layout/HexagonRadial"/>
    <dgm:cxn modelId="{DA4916F4-EE64-4471-803A-795946F76971}" type="presParOf" srcId="{2E9F45A7-DD8E-4B93-B6ED-B5D97C36198A}" destId="{AD05953C-5805-41F9-98AD-BAE602585182}" srcOrd="0" destOrd="0" presId="urn:microsoft.com/office/officeart/2011/layout/HexagonRadial"/>
    <dgm:cxn modelId="{DF7A1548-6889-4BB1-A82F-DF54EB66CA76}" type="presParOf" srcId="{5DD44411-DDDE-4B15-B3EE-E5997311CE11}" destId="{573B0A74-B8D2-48A6-85C1-B3920F926769}" srcOrd="2" destOrd="0" presId="urn:microsoft.com/office/officeart/2011/layout/HexagonRadial"/>
    <dgm:cxn modelId="{8758AA53-6791-424C-9EA7-8589FD050949}" type="presParOf" srcId="{5DD44411-DDDE-4B15-B3EE-E5997311CE11}" destId="{5F34EC43-8373-4EC5-A2AF-C38C7EC87F84}" srcOrd="3" destOrd="0" presId="urn:microsoft.com/office/officeart/2011/layout/HexagonRadial"/>
    <dgm:cxn modelId="{C2CF8799-BDA0-4DAE-A67A-F8514B039E8D}" type="presParOf" srcId="{5F34EC43-8373-4EC5-A2AF-C38C7EC87F84}" destId="{46F74B76-9C10-467D-A44E-735757613F8D}" srcOrd="0" destOrd="0" presId="urn:microsoft.com/office/officeart/2011/layout/HexagonRadial"/>
    <dgm:cxn modelId="{08560DBE-9FDC-4BA9-B8E9-AAC922E66281}" type="presParOf" srcId="{5DD44411-DDDE-4B15-B3EE-E5997311CE11}" destId="{A17C30AE-BE96-4515-B296-9DAB0320CD5D}" srcOrd="4" destOrd="0" presId="urn:microsoft.com/office/officeart/2011/layout/HexagonRadial"/>
    <dgm:cxn modelId="{7C6D3899-04E5-4B80-B815-03D893F8271C}" type="presParOf" srcId="{5DD44411-DDDE-4B15-B3EE-E5997311CE11}" destId="{81689025-4410-469F-8075-77AAF9B7BC9A}" srcOrd="5" destOrd="0" presId="urn:microsoft.com/office/officeart/2011/layout/HexagonRadial"/>
    <dgm:cxn modelId="{F0C17D13-F45E-4725-8D6C-5D3E5EE7A3E4}" type="presParOf" srcId="{81689025-4410-469F-8075-77AAF9B7BC9A}" destId="{C2D3A45F-FBFD-4CFB-87B1-B409CE2E10D9}" srcOrd="0" destOrd="0" presId="urn:microsoft.com/office/officeart/2011/layout/HexagonRadial"/>
    <dgm:cxn modelId="{57247FDE-9F25-4281-B145-81142D9DC5FF}" type="presParOf" srcId="{5DD44411-DDDE-4B15-B3EE-E5997311CE11}" destId="{E881657C-F4EF-4913-A428-133ED4C45114}" srcOrd="6"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F0DAD1-0F87-4B32-80AE-1B77F5AA5C8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CB590D3-6F85-48EE-96AF-6851E99DE662}">
      <dgm:prSet phldrT="[Text]"/>
      <dgm:spPr/>
      <dgm:t>
        <a:bodyPr/>
        <a:lstStyle/>
        <a:p>
          <a:r>
            <a:rPr lang="en-US" dirty="0"/>
            <a:t>Students with </a:t>
          </a:r>
          <a:r>
            <a:rPr lang="en-US" dirty="0" err="1"/>
            <a:t>deafblindness</a:t>
          </a:r>
          <a:endParaRPr lang="en-US" dirty="0"/>
        </a:p>
      </dgm:t>
    </dgm:pt>
    <dgm:pt modelId="{B182AA82-AEAA-40F7-94EE-7CE5E162D2B9}" type="parTrans" cxnId="{81882092-2BDA-439E-B076-10A1A63F5BBF}">
      <dgm:prSet/>
      <dgm:spPr/>
      <dgm:t>
        <a:bodyPr/>
        <a:lstStyle/>
        <a:p>
          <a:endParaRPr lang="en-US"/>
        </a:p>
      </dgm:t>
    </dgm:pt>
    <dgm:pt modelId="{0E507532-E428-46B4-A8C9-6219CADAA411}" type="sibTrans" cxnId="{81882092-2BDA-439E-B076-10A1A63F5BBF}">
      <dgm:prSet/>
      <dgm:spPr/>
      <dgm:t>
        <a:bodyPr/>
        <a:lstStyle/>
        <a:p>
          <a:endParaRPr lang="en-US"/>
        </a:p>
      </dgm:t>
    </dgm:pt>
    <dgm:pt modelId="{80C4E522-1AF7-4502-A6E9-8AD2CDCDF129}">
      <dgm:prSet phldrT="[Text]"/>
      <dgm:spPr/>
      <dgm:t>
        <a:bodyPr/>
        <a:lstStyle/>
        <a:p>
          <a:r>
            <a:rPr lang="en-US" dirty="0"/>
            <a:t>Program Specialist for AI</a:t>
          </a:r>
        </a:p>
      </dgm:t>
    </dgm:pt>
    <dgm:pt modelId="{ABE45CC1-8E4B-4C7B-A57D-57504226A62F}" type="parTrans" cxnId="{187C5DE9-1A43-40B3-8D3C-C14B1A94D6C4}">
      <dgm:prSet/>
      <dgm:spPr/>
      <dgm:t>
        <a:bodyPr/>
        <a:lstStyle/>
        <a:p>
          <a:endParaRPr lang="en-US"/>
        </a:p>
      </dgm:t>
    </dgm:pt>
    <dgm:pt modelId="{41F89C32-FC10-49B7-AB73-C8D9DE01AA8A}" type="sibTrans" cxnId="{187C5DE9-1A43-40B3-8D3C-C14B1A94D6C4}">
      <dgm:prSet/>
      <dgm:spPr/>
      <dgm:t>
        <a:bodyPr/>
        <a:lstStyle/>
        <a:p>
          <a:endParaRPr lang="en-US"/>
        </a:p>
      </dgm:t>
    </dgm:pt>
    <dgm:pt modelId="{10CA2655-D373-4D77-B7E4-E5814CC3C88C}">
      <dgm:prSet phldrT="[Text]"/>
      <dgm:spPr/>
      <dgm:t>
        <a:bodyPr/>
        <a:lstStyle/>
        <a:p>
          <a:r>
            <a:rPr lang="en-US" dirty="0"/>
            <a:t>Program Manager for AI</a:t>
          </a:r>
        </a:p>
      </dgm:t>
    </dgm:pt>
    <dgm:pt modelId="{4162D267-D13E-4814-973E-94E4B1E90D68}" type="parTrans" cxnId="{F22BE1D0-A79E-4929-8B7A-8993D9F2BB35}">
      <dgm:prSet/>
      <dgm:spPr/>
      <dgm:t>
        <a:bodyPr/>
        <a:lstStyle/>
        <a:p>
          <a:endParaRPr lang="en-US"/>
        </a:p>
      </dgm:t>
    </dgm:pt>
    <dgm:pt modelId="{42BB89A4-E1AF-4ED5-8674-2EA3BEC6623D}" type="sibTrans" cxnId="{F22BE1D0-A79E-4929-8B7A-8993D9F2BB35}">
      <dgm:prSet/>
      <dgm:spPr/>
      <dgm:t>
        <a:bodyPr/>
        <a:lstStyle/>
        <a:p>
          <a:endParaRPr lang="en-US"/>
        </a:p>
      </dgm:t>
    </dgm:pt>
    <dgm:pt modelId="{68E91EB1-A3D4-4C32-870E-B30E0E7B67EF}">
      <dgm:prSet phldrT="[Text]"/>
      <dgm:spPr/>
      <dgm:t>
        <a:bodyPr/>
        <a:lstStyle/>
        <a:p>
          <a:r>
            <a:rPr lang="en-US" dirty="0"/>
            <a:t>RDSPD Coordinator</a:t>
          </a:r>
        </a:p>
      </dgm:t>
    </dgm:pt>
    <dgm:pt modelId="{A953E7B1-422A-45A0-9411-A7B90BE88733}" type="parTrans" cxnId="{C2389B10-E739-42DD-BF80-77F0F03874E6}">
      <dgm:prSet/>
      <dgm:spPr/>
      <dgm:t>
        <a:bodyPr/>
        <a:lstStyle/>
        <a:p>
          <a:endParaRPr lang="en-US"/>
        </a:p>
      </dgm:t>
    </dgm:pt>
    <dgm:pt modelId="{5A254A23-1243-4F84-A514-048BA7156E9D}" type="sibTrans" cxnId="{C2389B10-E739-42DD-BF80-77F0F03874E6}">
      <dgm:prSet/>
      <dgm:spPr/>
      <dgm:t>
        <a:bodyPr/>
        <a:lstStyle/>
        <a:p>
          <a:endParaRPr lang="en-US"/>
        </a:p>
      </dgm:t>
    </dgm:pt>
    <dgm:pt modelId="{5DD44411-DDDE-4B15-B3EE-E5997311CE11}" type="pres">
      <dgm:prSet presAssocID="{19F0DAD1-0F87-4B32-80AE-1B77F5AA5C8B}" presName="Name0" presStyleCnt="0">
        <dgm:presLayoutVars>
          <dgm:chMax val="1"/>
          <dgm:chPref val="1"/>
          <dgm:dir/>
          <dgm:animOne val="branch"/>
          <dgm:animLvl val="lvl"/>
        </dgm:presLayoutVars>
      </dgm:prSet>
      <dgm:spPr/>
    </dgm:pt>
    <dgm:pt modelId="{8C172154-C01C-4CF4-A387-D0AE8EB0FD6E}" type="pres">
      <dgm:prSet presAssocID="{4CB590D3-6F85-48EE-96AF-6851E99DE662}" presName="Parent" presStyleLbl="node0" presStyleIdx="0" presStyleCnt="1">
        <dgm:presLayoutVars>
          <dgm:chMax val="6"/>
          <dgm:chPref val="6"/>
        </dgm:presLayoutVars>
      </dgm:prSet>
      <dgm:spPr/>
    </dgm:pt>
    <dgm:pt modelId="{DD4B9EE3-A722-4E82-9ABB-6160A89A707D}" type="pres">
      <dgm:prSet presAssocID="{80C4E522-1AF7-4502-A6E9-8AD2CDCDF129}" presName="Accent1" presStyleCnt="0"/>
      <dgm:spPr/>
    </dgm:pt>
    <dgm:pt modelId="{BB73BD16-A245-4655-BA31-96541553FD27}" type="pres">
      <dgm:prSet presAssocID="{80C4E522-1AF7-4502-A6E9-8AD2CDCDF129}" presName="Accent" presStyleLbl="bgShp" presStyleIdx="0" presStyleCnt="3"/>
      <dgm:spPr/>
    </dgm:pt>
    <dgm:pt modelId="{489E4F2C-AC6F-4619-8C34-693236515790}" type="pres">
      <dgm:prSet presAssocID="{80C4E522-1AF7-4502-A6E9-8AD2CDCDF129}" presName="Child1" presStyleLbl="node1" presStyleIdx="0" presStyleCnt="3">
        <dgm:presLayoutVars>
          <dgm:chMax val="0"/>
          <dgm:chPref val="0"/>
          <dgm:bulletEnabled val="1"/>
        </dgm:presLayoutVars>
      </dgm:prSet>
      <dgm:spPr/>
    </dgm:pt>
    <dgm:pt modelId="{1F0BC264-A62D-4147-BAF8-9D0006728FD2}" type="pres">
      <dgm:prSet presAssocID="{10CA2655-D373-4D77-B7E4-E5814CC3C88C}" presName="Accent2" presStyleCnt="0"/>
      <dgm:spPr/>
    </dgm:pt>
    <dgm:pt modelId="{00886C5B-CC53-456B-AE4B-468923C08D2F}" type="pres">
      <dgm:prSet presAssocID="{10CA2655-D373-4D77-B7E4-E5814CC3C88C}" presName="Accent" presStyleLbl="bgShp" presStyleIdx="1" presStyleCnt="3"/>
      <dgm:spPr/>
    </dgm:pt>
    <dgm:pt modelId="{81BAE0FB-5F89-46D2-BCA0-9690A7B519A4}" type="pres">
      <dgm:prSet presAssocID="{10CA2655-D373-4D77-B7E4-E5814CC3C88C}" presName="Child2" presStyleLbl="node1" presStyleIdx="1" presStyleCnt="3">
        <dgm:presLayoutVars>
          <dgm:chMax val="0"/>
          <dgm:chPref val="0"/>
          <dgm:bulletEnabled val="1"/>
        </dgm:presLayoutVars>
      </dgm:prSet>
      <dgm:spPr/>
    </dgm:pt>
    <dgm:pt modelId="{99518E95-E302-457F-BC12-24837ECD756F}" type="pres">
      <dgm:prSet presAssocID="{68E91EB1-A3D4-4C32-870E-B30E0E7B67EF}" presName="Accent3" presStyleCnt="0"/>
      <dgm:spPr/>
    </dgm:pt>
    <dgm:pt modelId="{86BC27A5-9243-42C3-A3D1-663CDFB0C55A}" type="pres">
      <dgm:prSet presAssocID="{68E91EB1-A3D4-4C32-870E-B30E0E7B67EF}" presName="Accent" presStyleLbl="bgShp" presStyleIdx="2" presStyleCnt="3"/>
      <dgm:spPr/>
    </dgm:pt>
    <dgm:pt modelId="{D44C8558-4FCE-44AF-A23D-B60B685011E7}" type="pres">
      <dgm:prSet presAssocID="{68E91EB1-A3D4-4C32-870E-B30E0E7B67EF}" presName="Child3" presStyleLbl="node1" presStyleIdx="2" presStyleCnt="3">
        <dgm:presLayoutVars>
          <dgm:chMax val="0"/>
          <dgm:chPref val="0"/>
          <dgm:bulletEnabled val="1"/>
        </dgm:presLayoutVars>
      </dgm:prSet>
      <dgm:spPr/>
    </dgm:pt>
  </dgm:ptLst>
  <dgm:cxnLst>
    <dgm:cxn modelId="{C2389B10-E739-42DD-BF80-77F0F03874E6}" srcId="{4CB590D3-6F85-48EE-96AF-6851E99DE662}" destId="{68E91EB1-A3D4-4C32-870E-B30E0E7B67EF}" srcOrd="2" destOrd="0" parTransId="{A953E7B1-422A-45A0-9411-A7B90BE88733}" sibTransId="{5A254A23-1243-4F84-A514-048BA7156E9D}"/>
    <dgm:cxn modelId="{7772FB48-F025-40B2-A6FF-39476B62FEFE}" type="presOf" srcId="{80C4E522-1AF7-4502-A6E9-8AD2CDCDF129}" destId="{489E4F2C-AC6F-4619-8C34-693236515790}" srcOrd="0" destOrd="0" presId="urn:microsoft.com/office/officeart/2011/layout/HexagonRadial"/>
    <dgm:cxn modelId="{7AD7035D-728B-4719-8048-8C8851325FB9}" type="presOf" srcId="{68E91EB1-A3D4-4C32-870E-B30E0E7B67EF}" destId="{D44C8558-4FCE-44AF-A23D-B60B685011E7}" srcOrd="0" destOrd="0" presId="urn:microsoft.com/office/officeart/2011/layout/HexagonRadial"/>
    <dgm:cxn modelId="{81882092-2BDA-439E-B076-10A1A63F5BBF}" srcId="{19F0DAD1-0F87-4B32-80AE-1B77F5AA5C8B}" destId="{4CB590D3-6F85-48EE-96AF-6851E99DE662}" srcOrd="0" destOrd="0" parTransId="{B182AA82-AEAA-40F7-94EE-7CE5E162D2B9}" sibTransId="{0E507532-E428-46B4-A8C9-6219CADAA411}"/>
    <dgm:cxn modelId="{284C2DC6-C679-4DB2-9E1F-B99280E43B11}" type="presOf" srcId="{10CA2655-D373-4D77-B7E4-E5814CC3C88C}" destId="{81BAE0FB-5F89-46D2-BCA0-9690A7B519A4}" srcOrd="0" destOrd="0" presId="urn:microsoft.com/office/officeart/2011/layout/HexagonRadial"/>
    <dgm:cxn modelId="{F60A84C8-805F-4552-86A6-30AAB7FBC380}" type="presOf" srcId="{4CB590D3-6F85-48EE-96AF-6851E99DE662}" destId="{8C172154-C01C-4CF4-A387-D0AE8EB0FD6E}" srcOrd="0" destOrd="0" presId="urn:microsoft.com/office/officeart/2011/layout/HexagonRadial"/>
    <dgm:cxn modelId="{F22BE1D0-A79E-4929-8B7A-8993D9F2BB35}" srcId="{4CB590D3-6F85-48EE-96AF-6851E99DE662}" destId="{10CA2655-D373-4D77-B7E4-E5814CC3C88C}" srcOrd="1" destOrd="0" parTransId="{4162D267-D13E-4814-973E-94E4B1E90D68}" sibTransId="{42BB89A4-E1AF-4ED5-8674-2EA3BEC6623D}"/>
    <dgm:cxn modelId="{187C5DE9-1A43-40B3-8D3C-C14B1A94D6C4}" srcId="{4CB590D3-6F85-48EE-96AF-6851E99DE662}" destId="{80C4E522-1AF7-4502-A6E9-8AD2CDCDF129}" srcOrd="0" destOrd="0" parTransId="{ABE45CC1-8E4B-4C7B-A57D-57504226A62F}" sibTransId="{41F89C32-FC10-49B7-AB73-C8D9DE01AA8A}"/>
    <dgm:cxn modelId="{F9714BEB-0E32-4B5E-9E69-77BD281C3A06}" type="presOf" srcId="{19F0DAD1-0F87-4B32-80AE-1B77F5AA5C8B}" destId="{5DD44411-DDDE-4B15-B3EE-E5997311CE11}" srcOrd="0" destOrd="0" presId="urn:microsoft.com/office/officeart/2011/layout/HexagonRadial"/>
    <dgm:cxn modelId="{58964F43-6F48-40F5-BD9B-B20001E594C3}" type="presParOf" srcId="{5DD44411-DDDE-4B15-B3EE-E5997311CE11}" destId="{8C172154-C01C-4CF4-A387-D0AE8EB0FD6E}" srcOrd="0" destOrd="0" presId="urn:microsoft.com/office/officeart/2011/layout/HexagonRadial"/>
    <dgm:cxn modelId="{BF465BFD-9188-4FBF-9881-51E8B40CC9EE}" type="presParOf" srcId="{5DD44411-DDDE-4B15-B3EE-E5997311CE11}" destId="{DD4B9EE3-A722-4E82-9ABB-6160A89A707D}" srcOrd="1" destOrd="0" presId="urn:microsoft.com/office/officeart/2011/layout/HexagonRadial"/>
    <dgm:cxn modelId="{F33D2083-FA93-4247-9559-5CF90D2D4E95}" type="presParOf" srcId="{DD4B9EE3-A722-4E82-9ABB-6160A89A707D}" destId="{BB73BD16-A245-4655-BA31-96541553FD27}" srcOrd="0" destOrd="0" presId="urn:microsoft.com/office/officeart/2011/layout/HexagonRadial"/>
    <dgm:cxn modelId="{CFC98657-0B8F-441B-900D-327A6587602D}" type="presParOf" srcId="{5DD44411-DDDE-4B15-B3EE-E5997311CE11}" destId="{489E4F2C-AC6F-4619-8C34-693236515790}" srcOrd="2" destOrd="0" presId="urn:microsoft.com/office/officeart/2011/layout/HexagonRadial"/>
    <dgm:cxn modelId="{BFC376D8-205D-4DF0-80BA-624E06023133}" type="presParOf" srcId="{5DD44411-DDDE-4B15-B3EE-E5997311CE11}" destId="{1F0BC264-A62D-4147-BAF8-9D0006728FD2}" srcOrd="3" destOrd="0" presId="urn:microsoft.com/office/officeart/2011/layout/HexagonRadial"/>
    <dgm:cxn modelId="{14B1852A-5C88-4E37-92DA-40C644200D71}" type="presParOf" srcId="{1F0BC264-A62D-4147-BAF8-9D0006728FD2}" destId="{00886C5B-CC53-456B-AE4B-468923C08D2F}" srcOrd="0" destOrd="0" presId="urn:microsoft.com/office/officeart/2011/layout/HexagonRadial"/>
    <dgm:cxn modelId="{73B8AC57-C72B-459B-9C92-8432A67500C4}" type="presParOf" srcId="{5DD44411-DDDE-4B15-B3EE-E5997311CE11}" destId="{81BAE0FB-5F89-46D2-BCA0-9690A7B519A4}" srcOrd="4" destOrd="0" presId="urn:microsoft.com/office/officeart/2011/layout/HexagonRadial"/>
    <dgm:cxn modelId="{108C3D33-D1D1-489C-A46A-DEF3139CB1DF}" type="presParOf" srcId="{5DD44411-DDDE-4B15-B3EE-E5997311CE11}" destId="{99518E95-E302-457F-BC12-24837ECD756F}" srcOrd="5" destOrd="0" presId="urn:microsoft.com/office/officeart/2011/layout/HexagonRadial"/>
    <dgm:cxn modelId="{88FCF96A-11E6-45C1-99C8-881E31EE3E28}" type="presParOf" srcId="{99518E95-E302-457F-BC12-24837ECD756F}" destId="{86BC27A5-9243-42C3-A3D1-663CDFB0C55A}" srcOrd="0" destOrd="0" presId="urn:microsoft.com/office/officeart/2011/layout/HexagonRadial"/>
    <dgm:cxn modelId="{F7E66462-561B-43A3-B172-850B14108C7D}" type="presParOf" srcId="{5DD44411-DDDE-4B15-B3EE-E5997311CE11}" destId="{D44C8558-4FCE-44AF-A23D-B60B685011E7}" srcOrd="6"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F0B0D2-2BC4-436C-A5DF-FB8320A9A59E}" type="doc">
      <dgm:prSet loTypeId="urn:microsoft.com/office/officeart/2005/8/layout/target1" loCatId="relationship" qsTypeId="urn:microsoft.com/office/officeart/2005/8/quickstyle/simple1" qsCatId="simple" csTypeId="urn:microsoft.com/office/officeart/2005/8/colors/accent1_2" csCatId="accent1" phldr="1"/>
      <dgm:spPr/>
    </dgm:pt>
    <dgm:pt modelId="{3048E157-C695-494E-AEC3-96EB1286D24E}">
      <dgm:prSet phldrT="[Text]"/>
      <dgm:spPr/>
      <dgm:t>
        <a:bodyPr/>
        <a:lstStyle/>
        <a:p>
          <a:r>
            <a:rPr lang="en-US" dirty="0"/>
            <a:t>Why</a:t>
          </a:r>
        </a:p>
      </dgm:t>
    </dgm:pt>
    <dgm:pt modelId="{616B5FF8-2E47-4963-9CE9-0D88F425BD21}" type="parTrans" cxnId="{D262800B-C151-459E-9786-D4868FB0B095}">
      <dgm:prSet/>
      <dgm:spPr/>
      <dgm:t>
        <a:bodyPr/>
        <a:lstStyle/>
        <a:p>
          <a:endParaRPr lang="en-US"/>
        </a:p>
      </dgm:t>
    </dgm:pt>
    <dgm:pt modelId="{DA634C99-5B5F-474E-8E9D-BCC9C7F39B98}" type="sibTrans" cxnId="{D262800B-C151-459E-9786-D4868FB0B095}">
      <dgm:prSet/>
      <dgm:spPr/>
      <dgm:t>
        <a:bodyPr/>
        <a:lstStyle/>
        <a:p>
          <a:endParaRPr lang="en-US"/>
        </a:p>
      </dgm:t>
    </dgm:pt>
    <dgm:pt modelId="{5662A92C-3494-48A4-A9CB-A7907ADDAA80}">
      <dgm:prSet phldrT="[Text]"/>
      <dgm:spPr/>
      <dgm:t>
        <a:bodyPr/>
        <a:lstStyle/>
        <a:p>
          <a:r>
            <a:rPr lang="en-US" dirty="0"/>
            <a:t>How</a:t>
          </a:r>
        </a:p>
      </dgm:t>
    </dgm:pt>
    <dgm:pt modelId="{4386329E-4C9F-4A1D-81CD-D94A3D55AA0B}" type="parTrans" cxnId="{094198F6-6FD6-4267-85E3-22BD373EE1E2}">
      <dgm:prSet/>
      <dgm:spPr/>
      <dgm:t>
        <a:bodyPr/>
        <a:lstStyle/>
        <a:p>
          <a:endParaRPr lang="en-US"/>
        </a:p>
      </dgm:t>
    </dgm:pt>
    <dgm:pt modelId="{4C1B84C2-E80C-49DF-B559-0F8A86D8A8FB}" type="sibTrans" cxnId="{094198F6-6FD6-4267-85E3-22BD373EE1E2}">
      <dgm:prSet/>
      <dgm:spPr/>
      <dgm:t>
        <a:bodyPr/>
        <a:lstStyle/>
        <a:p>
          <a:endParaRPr lang="en-US"/>
        </a:p>
      </dgm:t>
    </dgm:pt>
    <dgm:pt modelId="{4C73BDEB-974C-448D-8729-FC244BEAC62B}">
      <dgm:prSet phldrT="[Text]"/>
      <dgm:spPr/>
      <dgm:t>
        <a:bodyPr/>
        <a:lstStyle/>
        <a:p>
          <a:r>
            <a:rPr lang="en-US" dirty="0"/>
            <a:t>What</a:t>
          </a:r>
        </a:p>
      </dgm:t>
    </dgm:pt>
    <dgm:pt modelId="{A016EDED-3210-4659-9216-33DDFC9F5D72}" type="parTrans" cxnId="{B34A0AAE-3207-49C9-A5ED-99EFF561574E}">
      <dgm:prSet/>
      <dgm:spPr/>
      <dgm:t>
        <a:bodyPr/>
        <a:lstStyle/>
        <a:p>
          <a:endParaRPr lang="en-US"/>
        </a:p>
      </dgm:t>
    </dgm:pt>
    <dgm:pt modelId="{A055B20F-CAC6-4BAB-BFB8-F8A712E23E69}" type="sibTrans" cxnId="{B34A0AAE-3207-49C9-A5ED-99EFF561574E}">
      <dgm:prSet/>
      <dgm:spPr/>
      <dgm:t>
        <a:bodyPr/>
        <a:lstStyle/>
        <a:p>
          <a:endParaRPr lang="en-US"/>
        </a:p>
      </dgm:t>
    </dgm:pt>
    <dgm:pt modelId="{46C7F03D-AC6B-45AB-872C-349C3FE3909E}" type="pres">
      <dgm:prSet presAssocID="{16F0B0D2-2BC4-436C-A5DF-FB8320A9A59E}" presName="composite" presStyleCnt="0">
        <dgm:presLayoutVars>
          <dgm:chMax val="5"/>
          <dgm:dir/>
          <dgm:resizeHandles val="exact"/>
        </dgm:presLayoutVars>
      </dgm:prSet>
      <dgm:spPr/>
    </dgm:pt>
    <dgm:pt modelId="{20731481-1DA5-4159-B768-8E27DD0638EE}" type="pres">
      <dgm:prSet presAssocID="{3048E157-C695-494E-AEC3-96EB1286D24E}" presName="circle1" presStyleLbl="lnNode1" presStyleIdx="0" presStyleCnt="3"/>
      <dgm:spPr/>
    </dgm:pt>
    <dgm:pt modelId="{D7505760-DA1E-46EA-9BDC-6DEA7AECDE81}" type="pres">
      <dgm:prSet presAssocID="{3048E157-C695-494E-AEC3-96EB1286D24E}" presName="text1" presStyleLbl="revTx" presStyleIdx="0" presStyleCnt="3">
        <dgm:presLayoutVars>
          <dgm:bulletEnabled val="1"/>
        </dgm:presLayoutVars>
      </dgm:prSet>
      <dgm:spPr/>
    </dgm:pt>
    <dgm:pt modelId="{05ED8133-9BE4-435D-BF58-749E72C308FC}" type="pres">
      <dgm:prSet presAssocID="{3048E157-C695-494E-AEC3-96EB1286D24E}" presName="line1" presStyleLbl="callout" presStyleIdx="0" presStyleCnt="6"/>
      <dgm:spPr/>
    </dgm:pt>
    <dgm:pt modelId="{25DD80D5-24CA-4C18-9120-D136D2984AE0}" type="pres">
      <dgm:prSet presAssocID="{3048E157-C695-494E-AEC3-96EB1286D24E}" presName="d1" presStyleLbl="callout" presStyleIdx="1" presStyleCnt="6"/>
      <dgm:spPr/>
    </dgm:pt>
    <dgm:pt modelId="{E925FD86-6498-41DB-97C6-01D8CE62A961}" type="pres">
      <dgm:prSet presAssocID="{5662A92C-3494-48A4-A9CB-A7907ADDAA80}" presName="circle2" presStyleLbl="lnNode1" presStyleIdx="1" presStyleCnt="3"/>
      <dgm:spPr/>
    </dgm:pt>
    <dgm:pt modelId="{523CC652-6D7F-49C4-A9E9-3286999925E1}" type="pres">
      <dgm:prSet presAssocID="{5662A92C-3494-48A4-A9CB-A7907ADDAA80}" presName="text2" presStyleLbl="revTx" presStyleIdx="1" presStyleCnt="3">
        <dgm:presLayoutVars>
          <dgm:bulletEnabled val="1"/>
        </dgm:presLayoutVars>
      </dgm:prSet>
      <dgm:spPr/>
    </dgm:pt>
    <dgm:pt modelId="{E920BE4B-6B1A-4306-BF98-CDD3AED81A54}" type="pres">
      <dgm:prSet presAssocID="{5662A92C-3494-48A4-A9CB-A7907ADDAA80}" presName="line2" presStyleLbl="callout" presStyleIdx="2" presStyleCnt="6"/>
      <dgm:spPr/>
    </dgm:pt>
    <dgm:pt modelId="{7471E1AB-1F79-45FA-95C4-23B215E9F63B}" type="pres">
      <dgm:prSet presAssocID="{5662A92C-3494-48A4-A9CB-A7907ADDAA80}" presName="d2" presStyleLbl="callout" presStyleIdx="3" presStyleCnt="6"/>
      <dgm:spPr/>
    </dgm:pt>
    <dgm:pt modelId="{64CA61B6-955C-4538-BD1E-7286DB098DCD}" type="pres">
      <dgm:prSet presAssocID="{4C73BDEB-974C-448D-8729-FC244BEAC62B}" presName="circle3" presStyleLbl="lnNode1" presStyleIdx="2" presStyleCnt="3"/>
      <dgm:spPr/>
      <dgm:extLst>
        <a:ext uri="{E40237B7-FDA0-4F09-8148-C483321AD2D9}">
          <dgm14:cNvPr xmlns:dgm14="http://schemas.microsoft.com/office/drawing/2010/diagram" id="0" name="" descr="A picture of  three concentric circles.  The inner circle is labeled WHY, the middle circle is labeled HOW, and the outer circle is labeled WHAT"/>
        </a:ext>
      </dgm:extLst>
    </dgm:pt>
    <dgm:pt modelId="{DB248C31-3C92-47F3-878B-BFF76F00AD8E}" type="pres">
      <dgm:prSet presAssocID="{4C73BDEB-974C-448D-8729-FC244BEAC62B}" presName="text3" presStyleLbl="revTx" presStyleIdx="2" presStyleCnt="3">
        <dgm:presLayoutVars>
          <dgm:bulletEnabled val="1"/>
        </dgm:presLayoutVars>
      </dgm:prSet>
      <dgm:spPr/>
    </dgm:pt>
    <dgm:pt modelId="{F3FBD2AC-5C55-417C-9986-6AC0B70A6A65}" type="pres">
      <dgm:prSet presAssocID="{4C73BDEB-974C-448D-8729-FC244BEAC62B}" presName="line3" presStyleLbl="callout" presStyleIdx="4" presStyleCnt="6"/>
      <dgm:spPr/>
    </dgm:pt>
    <dgm:pt modelId="{7F74C4AF-F35B-4344-9EE3-A64F5901772B}" type="pres">
      <dgm:prSet presAssocID="{4C73BDEB-974C-448D-8729-FC244BEAC62B}" presName="d3" presStyleLbl="callout" presStyleIdx="5" presStyleCnt="6"/>
      <dgm:spPr/>
    </dgm:pt>
  </dgm:ptLst>
  <dgm:cxnLst>
    <dgm:cxn modelId="{D262800B-C151-459E-9786-D4868FB0B095}" srcId="{16F0B0D2-2BC4-436C-A5DF-FB8320A9A59E}" destId="{3048E157-C695-494E-AEC3-96EB1286D24E}" srcOrd="0" destOrd="0" parTransId="{616B5FF8-2E47-4963-9CE9-0D88F425BD21}" sibTransId="{DA634C99-5B5F-474E-8E9D-BCC9C7F39B98}"/>
    <dgm:cxn modelId="{D437D32E-1A66-4707-98B8-344831194429}" type="presOf" srcId="{4C73BDEB-974C-448D-8729-FC244BEAC62B}" destId="{DB248C31-3C92-47F3-878B-BFF76F00AD8E}" srcOrd="0" destOrd="0" presId="urn:microsoft.com/office/officeart/2005/8/layout/target1"/>
    <dgm:cxn modelId="{34BBC85B-206D-4918-A4FA-D0C56B24FCC4}" type="presOf" srcId="{5662A92C-3494-48A4-A9CB-A7907ADDAA80}" destId="{523CC652-6D7F-49C4-A9E9-3286999925E1}" srcOrd="0" destOrd="0" presId="urn:microsoft.com/office/officeart/2005/8/layout/target1"/>
    <dgm:cxn modelId="{B34A0AAE-3207-49C9-A5ED-99EFF561574E}" srcId="{16F0B0D2-2BC4-436C-A5DF-FB8320A9A59E}" destId="{4C73BDEB-974C-448D-8729-FC244BEAC62B}" srcOrd="2" destOrd="0" parTransId="{A016EDED-3210-4659-9216-33DDFC9F5D72}" sibTransId="{A055B20F-CAC6-4BAB-BFB8-F8A712E23E69}"/>
    <dgm:cxn modelId="{8EE89EB7-01EB-4CDE-804C-185A95331B1D}" type="presOf" srcId="{16F0B0D2-2BC4-436C-A5DF-FB8320A9A59E}" destId="{46C7F03D-AC6B-45AB-872C-349C3FE3909E}" srcOrd="0" destOrd="0" presId="urn:microsoft.com/office/officeart/2005/8/layout/target1"/>
    <dgm:cxn modelId="{183292EB-F368-4041-8018-6BAB33208603}" type="presOf" srcId="{3048E157-C695-494E-AEC3-96EB1286D24E}" destId="{D7505760-DA1E-46EA-9BDC-6DEA7AECDE81}" srcOrd="0" destOrd="0" presId="urn:microsoft.com/office/officeart/2005/8/layout/target1"/>
    <dgm:cxn modelId="{094198F6-6FD6-4267-85E3-22BD373EE1E2}" srcId="{16F0B0D2-2BC4-436C-A5DF-FB8320A9A59E}" destId="{5662A92C-3494-48A4-A9CB-A7907ADDAA80}" srcOrd="1" destOrd="0" parTransId="{4386329E-4C9F-4A1D-81CD-D94A3D55AA0B}" sibTransId="{4C1B84C2-E80C-49DF-B559-0F8A86D8A8FB}"/>
    <dgm:cxn modelId="{D4864EF8-563E-45B6-A35A-B31FEE1A74E5}" type="presParOf" srcId="{46C7F03D-AC6B-45AB-872C-349C3FE3909E}" destId="{20731481-1DA5-4159-B768-8E27DD0638EE}" srcOrd="0" destOrd="0" presId="urn:microsoft.com/office/officeart/2005/8/layout/target1"/>
    <dgm:cxn modelId="{30DEA37C-7D80-4F8B-A3EF-E02359DDA483}" type="presParOf" srcId="{46C7F03D-AC6B-45AB-872C-349C3FE3909E}" destId="{D7505760-DA1E-46EA-9BDC-6DEA7AECDE81}" srcOrd="1" destOrd="0" presId="urn:microsoft.com/office/officeart/2005/8/layout/target1"/>
    <dgm:cxn modelId="{67087449-3371-43DD-B308-F80EF184F580}" type="presParOf" srcId="{46C7F03D-AC6B-45AB-872C-349C3FE3909E}" destId="{05ED8133-9BE4-435D-BF58-749E72C308FC}" srcOrd="2" destOrd="0" presId="urn:microsoft.com/office/officeart/2005/8/layout/target1"/>
    <dgm:cxn modelId="{EF8BE259-7570-4DB3-BEA8-A1E3EDF645A9}" type="presParOf" srcId="{46C7F03D-AC6B-45AB-872C-349C3FE3909E}" destId="{25DD80D5-24CA-4C18-9120-D136D2984AE0}" srcOrd="3" destOrd="0" presId="urn:microsoft.com/office/officeart/2005/8/layout/target1"/>
    <dgm:cxn modelId="{FF9E27D3-E4C4-4CE9-812B-CB6ACA4C5D78}" type="presParOf" srcId="{46C7F03D-AC6B-45AB-872C-349C3FE3909E}" destId="{E925FD86-6498-41DB-97C6-01D8CE62A961}" srcOrd="4" destOrd="0" presId="urn:microsoft.com/office/officeart/2005/8/layout/target1"/>
    <dgm:cxn modelId="{ACC16CBA-5E94-4E91-AF4A-F599AF30BFEF}" type="presParOf" srcId="{46C7F03D-AC6B-45AB-872C-349C3FE3909E}" destId="{523CC652-6D7F-49C4-A9E9-3286999925E1}" srcOrd="5" destOrd="0" presId="urn:microsoft.com/office/officeart/2005/8/layout/target1"/>
    <dgm:cxn modelId="{4FE1E444-4298-464A-A161-A5511ECD9595}" type="presParOf" srcId="{46C7F03D-AC6B-45AB-872C-349C3FE3909E}" destId="{E920BE4B-6B1A-4306-BF98-CDD3AED81A54}" srcOrd="6" destOrd="0" presId="urn:microsoft.com/office/officeart/2005/8/layout/target1"/>
    <dgm:cxn modelId="{2E17A873-C37B-40CA-94DC-3BF64EAFBD2B}" type="presParOf" srcId="{46C7F03D-AC6B-45AB-872C-349C3FE3909E}" destId="{7471E1AB-1F79-45FA-95C4-23B215E9F63B}" srcOrd="7" destOrd="0" presId="urn:microsoft.com/office/officeart/2005/8/layout/target1"/>
    <dgm:cxn modelId="{B91B2E2B-3FFC-4C42-B9BE-EFCE12BFE41C}" type="presParOf" srcId="{46C7F03D-AC6B-45AB-872C-349C3FE3909E}" destId="{64CA61B6-955C-4538-BD1E-7286DB098DCD}" srcOrd="8" destOrd="0" presId="urn:microsoft.com/office/officeart/2005/8/layout/target1"/>
    <dgm:cxn modelId="{B3179C58-9F55-460A-AF29-310FE04CFE7B}" type="presParOf" srcId="{46C7F03D-AC6B-45AB-872C-349C3FE3909E}" destId="{DB248C31-3C92-47F3-878B-BFF76F00AD8E}" srcOrd="9" destOrd="0" presId="urn:microsoft.com/office/officeart/2005/8/layout/target1"/>
    <dgm:cxn modelId="{7A6ECC54-9DFA-4721-89B1-D26B8858E82E}" type="presParOf" srcId="{46C7F03D-AC6B-45AB-872C-349C3FE3909E}" destId="{F3FBD2AC-5C55-417C-9986-6AC0B70A6A65}" srcOrd="10" destOrd="0" presId="urn:microsoft.com/office/officeart/2005/8/layout/target1"/>
    <dgm:cxn modelId="{E343ABFB-6FFD-4A05-8EA4-F36FD110E723}" type="presParOf" srcId="{46C7F03D-AC6B-45AB-872C-349C3FE3909E}" destId="{7F74C4AF-F35B-4344-9EE3-A64F5901772B}"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5A3951-7B39-4942-9336-366B1F91DC55}" type="doc">
      <dgm:prSet loTypeId="urn:microsoft.com/office/officeart/2005/8/layout/target1" loCatId="relationship" qsTypeId="urn:microsoft.com/office/officeart/2005/8/quickstyle/simple1" qsCatId="simple" csTypeId="urn:microsoft.com/office/officeart/2005/8/colors/accent1_2" csCatId="accent1" phldr="1"/>
      <dgm:spPr/>
    </dgm:pt>
    <dgm:pt modelId="{F11CCDA0-E5FC-4E8F-888E-9EDF0D3EB280}">
      <dgm:prSet phldrT="[Text]"/>
      <dgm:spPr/>
      <dgm:t>
        <a:bodyPr/>
        <a:lstStyle/>
        <a:p>
          <a:r>
            <a:rPr lang="en-US" dirty="0"/>
            <a:t>Why</a:t>
          </a:r>
        </a:p>
      </dgm:t>
    </dgm:pt>
    <dgm:pt modelId="{61F4C02D-8A94-4D68-91E3-0C23C069BB24}" type="parTrans" cxnId="{64B1180D-6A98-4E05-BCFE-7AA2552D3132}">
      <dgm:prSet/>
      <dgm:spPr/>
      <dgm:t>
        <a:bodyPr/>
        <a:lstStyle/>
        <a:p>
          <a:endParaRPr lang="en-US"/>
        </a:p>
      </dgm:t>
    </dgm:pt>
    <dgm:pt modelId="{FF4818CA-3EFD-4391-94E4-A06593533344}" type="sibTrans" cxnId="{64B1180D-6A98-4E05-BCFE-7AA2552D3132}">
      <dgm:prSet/>
      <dgm:spPr/>
      <dgm:t>
        <a:bodyPr/>
        <a:lstStyle/>
        <a:p>
          <a:endParaRPr lang="en-US"/>
        </a:p>
      </dgm:t>
    </dgm:pt>
    <dgm:pt modelId="{8DF57191-A115-490E-A022-1A6317D0F15F}">
      <dgm:prSet phldrT="[Text]"/>
      <dgm:spPr/>
      <dgm:t>
        <a:bodyPr/>
        <a:lstStyle/>
        <a:p>
          <a:r>
            <a:rPr lang="en-US" dirty="0"/>
            <a:t>How</a:t>
          </a:r>
        </a:p>
      </dgm:t>
    </dgm:pt>
    <dgm:pt modelId="{189F0CBE-F794-4909-AFE6-522848CB063C}" type="parTrans" cxnId="{4B93288B-4BB9-4B29-BC58-49683FD60339}">
      <dgm:prSet/>
      <dgm:spPr/>
      <dgm:t>
        <a:bodyPr/>
        <a:lstStyle/>
        <a:p>
          <a:endParaRPr lang="en-US"/>
        </a:p>
      </dgm:t>
    </dgm:pt>
    <dgm:pt modelId="{583FF05E-F0A6-42DC-BFA3-585B2719A516}" type="sibTrans" cxnId="{4B93288B-4BB9-4B29-BC58-49683FD60339}">
      <dgm:prSet/>
      <dgm:spPr/>
      <dgm:t>
        <a:bodyPr/>
        <a:lstStyle/>
        <a:p>
          <a:endParaRPr lang="en-US"/>
        </a:p>
      </dgm:t>
    </dgm:pt>
    <dgm:pt modelId="{22C16A20-38BA-47F7-9514-F0D76EA5410C}">
      <dgm:prSet phldrT="[Text]"/>
      <dgm:spPr/>
      <dgm:t>
        <a:bodyPr/>
        <a:lstStyle/>
        <a:p>
          <a:r>
            <a:rPr lang="en-US" dirty="0"/>
            <a:t>What</a:t>
          </a:r>
        </a:p>
      </dgm:t>
    </dgm:pt>
    <dgm:pt modelId="{B0D4A493-122B-4019-812C-ECB5FA015D0D}" type="parTrans" cxnId="{1843707D-43D9-479E-A015-8BF682129A0F}">
      <dgm:prSet/>
      <dgm:spPr/>
      <dgm:t>
        <a:bodyPr/>
        <a:lstStyle/>
        <a:p>
          <a:endParaRPr lang="en-US"/>
        </a:p>
      </dgm:t>
    </dgm:pt>
    <dgm:pt modelId="{0182A9A2-3FEE-4872-8CF8-402952C18ED2}" type="sibTrans" cxnId="{1843707D-43D9-479E-A015-8BF682129A0F}">
      <dgm:prSet/>
      <dgm:spPr/>
      <dgm:t>
        <a:bodyPr/>
        <a:lstStyle/>
        <a:p>
          <a:endParaRPr lang="en-US"/>
        </a:p>
      </dgm:t>
    </dgm:pt>
    <dgm:pt modelId="{A0153A5A-0C19-45D9-9927-D4AC7FAD8DC9}" type="pres">
      <dgm:prSet presAssocID="{395A3951-7B39-4942-9336-366B1F91DC55}" presName="composite" presStyleCnt="0">
        <dgm:presLayoutVars>
          <dgm:chMax val="5"/>
          <dgm:dir/>
          <dgm:resizeHandles val="exact"/>
        </dgm:presLayoutVars>
      </dgm:prSet>
      <dgm:spPr/>
    </dgm:pt>
    <dgm:pt modelId="{7EAF3268-8F58-4C4E-AF93-CA13AC119BF2}" type="pres">
      <dgm:prSet presAssocID="{F11CCDA0-E5FC-4E8F-888E-9EDF0D3EB280}" presName="circle1" presStyleLbl="lnNode1" presStyleIdx="0" presStyleCnt="3"/>
      <dgm:spPr/>
    </dgm:pt>
    <dgm:pt modelId="{5285EA48-D256-44D2-A6A8-869C5AA4D7BF}" type="pres">
      <dgm:prSet presAssocID="{F11CCDA0-E5FC-4E8F-888E-9EDF0D3EB280}" presName="text1" presStyleLbl="revTx" presStyleIdx="0" presStyleCnt="3">
        <dgm:presLayoutVars>
          <dgm:bulletEnabled val="1"/>
        </dgm:presLayoutVars>
      </dgm:prSet>
      <dgm:spPr/>
    </dgm:pt>
    <dgm:pt modelId="{A2D3E991-A9B1-4B8C-BEB1-C7A99F84813E}" type="pres">
      <dgm:prSet presAssocID="{F11CCDA0-E5FC-4E8F-888E-9EDF0D3EB280}" presName="line1" presStyleLbl="callout" presStyleIdx="0" presStyleCnt="6"/>
      <dgm:spPr/>
    </dgm:pt>
    <dgm:pt modelId="{CEAE3655-89B9-4CD4-B265-BF3402AA61EF}" type="pres">
      <dgm:prSet presAssocID="{F11CCDA0-E5FC-4E8F-888E-9EDF0D3EB280}" presName="d1" presStyleLbl="callout" presStyleIdx="1" presStyleCnt="6"/>
      <dgm:spPr/>
    </dgm:pt>
    <dgm:pt modelId="{A4AA8D49-BAA8-4504-B8D0-C579E2B104C5}" type="pres">
      <dgm:prSet presAssocID="{8DF57191-A115-490E-A022-1A6317D0F15F}" presName="circle2" presStyleLbl="lnNode1" presStyleIdx="1" presStyleCnt="3"/>
      <dgm:spPr/>
    </dgm:pt>
    <dgm:pt modelId="{A7AF119B-0CB7-4222-BBEB-30D6023E1234}" type="pres">
      <dgm:prSet presAssocID="{8DF57191-A115-490E-A022-1A6317D0F15F}" presName="text2" presStyleLbl="revTx" presStyleIdx="1" presStyleCnt="3">
        <dgm:presLayoutVars>
          <dgm:bulletEnabled val="1"/>
        </dgm:presLayoutVars>
      </dgm:prSet>
      <dgm:spPr/>
    </dgm:pt>
    <dgm:pt modelId="{EF34D520-AD49-466E-8846-627DF006993D}" type="pres">
      <dgm:prSet presAssocID="{8DF57191-A115-490E-A022-1A6317D0F15F}" presName="line2" presStyleLbl="callout" presStyleIdx="2" presStyleCnt="6"/>
      <dgm:spPr/>
    </dgm:pt>
    <dgm:pt modelId="{885890A9-1EAE-44FE-9591-97770FC365BB}" type="pres">
      <dgm:prSet presAssocID="{8DF57191-A115-490E-A022-1A6317D0F15F}" presName="d2" presStyleLbl="callout" presStyleIdx="3" presStyleCnt="6"/>
      <dgm:spPr/>
    </dgm:pt>
    <dgm:pt modelId="{364C7CF0-B7F7-4807-A273-95EE8653D510}" type="pres">
      <dgm:prSet presAssocID="{22C16A20-38BA-47F7-9514-F0D76EA5410C}" presName="circle3" presStyleLbl="lnNode1" presStyleIdx="2" presStyleCnt="3"/>
      <dgm:spPr/>
      <dgm:extLst>
        <a:ext uri="{E40237B7-FDA0-4F09-8148-C483321AD2D9}">
          <dgm14:cNvPr xmlns:dgm14="http://schemas.microsoft.com/office/drawing/2010/diagram" id="0" name="" descr="A picture of  three concentric circles.  The inner circle is labeled WHY, the middle circle is labeled HOW, and the outer circle is labeled WHAT"/>
        </a:ext>
      </dgm:extLst>
    </dgm:pt>
    <dgm:pt modelId="{C2331E32-A786-4D5D-BC9D-17342BEE34F7}" type="pres">
      <dgm:prSet presAssocID="{22C16A20-38BA-47F7-9514-F0D76EA5410C}" presName="text3" presStyleLbl="revTx" presStyleIdx="2" presStyleCnt="3">
        <dgm:presLayoutVars>
          <dgm:bulletEnabled val="1"/>
        </dgm:presLayoutVars>
      </dgm:prSet>
      <dgm:spPr/>
    </dgm:pt>
    <dgm:pt modelId="{1312E973-9497-44CA-8D97-45296207F579}" type="pres">
      <dgm:prSet presAssocID="{22C16A20-38BA-47F7-9514-F0D76EA5410C}" presName="line3" presStyleLbl="callout" presStyleIdx="4" presStyleCnt="6"/>
      <dgm:spPr/>
    </dgm:pt>
    <dgm:pt modelId="{E310F40D-4756-41A1-A2E6-741973C28049}" type="pres">
      <dgm:prSet presAssocID="{22C16A20-38BA-47F7-9514-F0D76EA5410C}" presName="d3" presStyleLbl="callout" presStyleIdx="5" presStyleCnt="6"/>
      <dgm:spPr/>
    </dgm:pt>
  </dgm:ptLst>
  <dgm:cxnLst>
    <dgm:cxn modelId="{64B1180D-6A98-4E05-BCFE-7AA2552D3132}" srcId="{395A3951-7B39-4942-9336-366B1F91DC55}" destId="{F11CCDA0-E5FC-4E8F-888E-9EDF0D3EB280}" srcOrd="0" destOrd="0" parTransId="{61F4C02D-8A94-4D68-91E3-0C23C069BB24}" sibTransId="{FF4818CA-3EFD-4391-94E4-A06593533344}"/>
    <dgm:cxn modelId="{7BC29612-93CD-486B-8F73-8F4E7B3DA7AD}" type="presOf" srcId="{22C16A20-38BA-47F7-9514-F0D76EA5410C}" destId="{C2331E32-A786-4D5D-BC9D-17342BEE34F7}" srcOrd="0" destOrd="0" presId="urn:microsoft.com/office/officeart/2005/8/layout/target1"/>
    <dgm:cxn modelId="{B5377B43-9E0F-4B9C-91D6-BF3D106422B0}" type="presOf" srcId="{F11CCDA0-E5FC-4E8F-888E-9EDF0D3EB280}" destId="{5285EA48-D256-44D2-A6A8-869C5AA4D7BF}" srcOrd="0" destOrd="0" presId="urn:microsoft.com/office/officeart/2005/8/layout/target1"/>
    <dgm:cxn modelId="{1843707D-43D9-479E-A015-8BF682129A0F}" srcId="{395A3951-7B39-4942-9336-366B1F91DC55}" destId="{22C16A20-38BA-47F7-9514-F0D76EA5410C}" srcOrd="2" destOrd="0" parTransId="{B0D4A493-122B-4019-812C-ECB5FA015D0D}" sibTransId="{0182A9A2-3FEE-4872-8CF8-402952C18ED2}"/>
    <dgm:cxn modelId="{4B93288B-4BB9-4B29-BC58-49683FD60339}" srcId="{395A3951-7B39-4942-9336-366B1F91DC55}" destId="{8DF57191-A115-490E-A022-1A6317D0F15F}" srcOrd="1" destOrd="0" parTransId="{189F0CBE-F794-4909-AFE6-522848CB063C}" sibTransId="{583FF05E-F0A6-42DC-BFA3-585B2719A516}"/>
    <dgm:cxn modelId="{B36713A9-4D20-46D7-A5F3-2E00F7075E32}" type="presOf" srcId="{8DF57191-A115-490E-A022-1A6317D0F15F}" destId="{A7AF119B-0CB7-4222-BBEB-30D6023E1234}" srcOrd="0" destOrd="0" presId="urn:microsoft.com/office/officeart/2005/8/layout/target1"/>
    <dgm:cxn modelId="{F1A9D3E2-2C6E-43D3-BA0D-C757D8E8863A}" type="presOf" srcId="{395A3951-7B39-4942-9336-366B1F91DC55}" destId="{A0153A5A-0C19-45D9-9927-D4AC7FAD8DC9}" srcOrd="0" destOrd="0" presId="urn:microsoft.com/office/officeart/2005/8/layout/target1"/>
    <dgm:cxn modelId="{C7198BF8-F5FD-4724-9E5C-DF825955CE95}" type="presParOf" srcId="{A0153A5A-0C19-45D9-9927-D4AC7FAD8DC9}" destId="{7EAF3268-8F58-4C4E-AF93-CA13AC119BF2}" srcOrd="0" destOrd="0" presId="urn:microsoft.com/office/officeart/2005/8/layout/target1"/>
    <dgm:cxn modelId="{FDD35C49-83AA-4132-A3BC-7799926B7123}" type="presParOf" srcId="{A0153A5A-0C19-45D9-9927-D4AC7FAD8DC9}" destId="{5285EA48-D256-44D2-A6A8-869C5AA4D7BF}" srcOrd="1" destOrd="0" presId="urn:microsoft.com/office/officeart/2005/8/layout/target1"/>
    <dgm:cxn modelId="{0BDD4D33-367A-4CE8-8CD4-BBED1EDDC772}" type="presParOf" srcId="{A0153A5A-0C19-45D9-9927-D4AC7FAD8DC9}" destId="{A2D3E991-A9B1-4B8C-BEB1-C7A99F84813E}" srcOrd="2" destOrd="0" presId="urn:microsoft.com/office/officeart/2005/8/layout/target1"/>
    <dgm:cxn modelId="{E2E51735-3B57-42E5-9E84-889C74111C01}" type="presParOf" srcId="{A0153A5A-0C19-45D9-9927-D4AC7FAD8DC9}" destId="{CEAE3655-89B9-4CD4-B265-BF3402AA61EF}" srcOrd="3" destOrd="0" presId="urn:microsoft.com/office/officeart/2005/8/layout/target1"/>
    <dgm:cxn modelId="{18B3BA8A-18A1-4D47-ADD9-A7DD86422778}" type="presParOf" srcId="{A0153A5A-0C19-45D9-9927-D4AC7FAD8DC9}" destId="{A4AA8D49-BAA8-4504-B8D0-C579E2B104C5}" srcOrd="4" destOrd="0" presId="urn:microsoft.com/office/officeart/2005/8/layout/target1"/>
    <dgm:cxn modelId="{F9812499-7283-4D09-BDB1-413F0E84B9EE}" type="presParOf" srcId="{A0153A5A-0C19-45D9-9927-D4AC7FAD8DC9}" destId="{A7AF119B-0CB7-4222-BBEB-30D6023E1234}" srcOrd="5" destOrd="0" presId="urn:microsoft.com/office/officeart/2005/8/layout/target1"/>
    <dgm:cxn modelId="{8A60A3A0-EC8C-4EE1-8284-D376C93C9317}" type="presParOf" srcId="{A0153A5A-0C19-45D9-9927-D4AC7FAD8DC9}" destId="{EF34D520-AD49-466E-8846-627DF006993D}" srcOrd="6" destOrd="0" presId="urn:microsoft.com/office/officeart/2005/8/layout/target1"/>
    <dgm:cxn modelId="{46AB8037-A5C1-4465-9CF1-AA8BF443AF22}" type="presParOf" srcId="{A0153A5A-0C19-45D9-9927-D4AC7FAD8DC9}" destId="{885890A9-1EAE-44FE-9591-97770FC365BB}" srcOrd="7" destOrd="0" presId="urn:microsoft.com/office/officeart/2005/8/layout/target1"/>
    <dgm:cxn modelId="{12527B6E-76E8-40D8-9B8A-F6FB36F684D2}" type="presParOf" srcId="{A0153A5A-0C19-45D9-9927-D4AC7FAD8DC9}" destId="{364C7CF0-B7F7-4807-A273-95EE8653D510}" srcOrd="8" destOrd="0" presId="urn:microsoft.com/office/officeart/2005/8/layout/target1"/>
    <dgm:cxn modelId="{3DDFF468-8443-4451-9BBC-AFC20B9AB4D5}" type="presParOf" srcId="{A0153A5A-0C19-45D9-9927-D4AC7FAD8DC9}" destId="{C2331E32-A786-4D5D-BC9D-17342BEE34F7}" srcOrd="9" destOrd="0" presId="urn:microsoft.com/office/officeart/2005/8/layout/target1"/>
    <dgm:cxn modelId="{2ED43956-1A5E-4A35-A4D0-13BF2C7F6885}" type="presParOf" srcId="{A0153A5A-0C19-45D9-9927-D4AC7FAD8DC9}" destId="{1312E973-9497-44CA-8D97-45296207F579}" srcOrd="10" destOrd="0" presId="urn:microsoft.com/office/officeart/2005/8/layout/target1"/>
    <dgm:cxn modelId="{C20A378D-1571-4332-96B5-A67672459DC5}" type="presParOf" srcId="{A0153A5A-0C19-45D9-9927-D4AC7FAD8DC9}" destId="{E310F40D-4756-41A1-A2E6-741973C28049}"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1014C-1ED3-4540-854D-0128D6F2318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7E9183-5581-4047-8DA8-C16C33210BFE}">
      <dsp:nvSpPr>
        <dsp:cNvPr id="0" name=""/>
        <dsp:cNvSpPr/>
      </dsp:nvSpPr>
      <dsp:spPr>
        <a:xfrm>
          <a:off x="8731"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Program Manager &amp; Senior Manager for AI Services</a:t>
          </a:r>
        </a:p>
      </dsp:txBody>
      <dsp:txXfrm>
        <a:off x="114538" y="1731407"/>
        <a:ext cx="2404586" cy="1955852"/>
      </dsp:txXfrm>
    </dsp:sp>
    <dsp:sp modelId="{519D75A0-584F-49CB-A245-2FB3A77EFC80}">
      <dsp:nvSpPr>
        <dsp:cNvPr id="0" name=""/>
        <dsp:cNvSpPr/>
      </dsp:nvSpPr>
      <dsp:spPr>
        <a:xfrm>
          <a:off x="2755899"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RDSPD Coordinator</a:t>
          </a:r>
        </a:p>
      </dsp:txBody>
      <dsp:txXfrm>
        <a:off x="2861706" y="1731407"/>
        <a:ext cx="2404586" cy="1955852"/>
      </dsp:txXfrm>
    </dsp:sp>
    <dsp:sp modelId="{AF13F1B1-6193-435A-B4FA-DC143C8B8C8C}">
      <dsp:nvSpPr>
        <dsp:cNvPr id="0" name=""/>
        <dsp:cNvSpPr/>
      </dsp:nvSpPr>
      <dsp:spPr>
        <a:xfrm>
          <a:off x="5503068"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RDSPD Management Board</a:t>
          </a:r>
        </a:p>
      </dsp:txBody>
      <dsp:txXfrm>
        <a:off x="5608875" y="1731407"/>
        <a:ext cx="2404586"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135B-7ED6-44C0-A184-1746E8B9132D}">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08792-2F99-425C-915C-2079CB5760F5}">
      <dsp:nvSpPr>
        <dsp:cNvPr id="0" name=""/>
        <dsp:cNvSpPr/>
      </dsp:nvSpPr>
      <dsp:spPr>
        <a:xfrm>
          <a:off x="8731"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RDSPD Coordinator and Region 4 Educational Specialists for VI</a:t>
          </a:r>
        </a:p>
      </dsp:txBody>
      <dsp:txXfrm>
        <a:off x="114538" y="1731407"/>
        <a:ext cx="2404586" cy="1955852"/>
      </dsp:txXfrm>
    </dsp:sp>
    <dsp:sp modelId="{DF0514AC-6378-434E-BAEB-41E4941D0BEA}">
      <dsp:nvSpPr>
        <dsp:cNvPr id="0" name=""/>
        <dsp:cNvSpPr/>
      </dsp:nvSpPr>
      <dsp:spPr>
        <a:xfrm>
          <a:off x="2755899"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Program Manager &amp; Senior Manager for AI Services</a:t>
          </a:r>
        </a:p>
      </dsp:txBody>
      <dsp:txXfrm>
        <a:off x="2861706" y="1731407"/>
        <a:ext cx="2404586" cy="1955852"/>
      </dsp:txXfrm>
    </dsp:sp>
    <dsp:sp modelId="{26DFF1A6-D1A5-45F2-A0E3-93DCE750C466}">
      <dsp:nvSpPr>
        <dsp:cNvPr id="0" name=""/>
        <dsp:cNvSpPr/>
      </dsp:nvSpPr>
      <dsp:spPr>
        <a:xfrm>
          <a:off x="5503068"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Human Resources Department</a:t>
          </a:r>
        </a:p>
      </dsp:txBody>
      <dsp:txXfrm>
        <a:off x="5608875" y="1731407"/>
        <a:ext cx="2404586" cy="1955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2154-C01C-4CF4-A387-D0AE8EB0FD6E}">
      <dsp:nvSpPr>
        <dsp:cNvPr id="0" name=""/>
        <dsp:cNvSpPr/>
      </dsp:nvSpPr>
      <dsp:spPr>
        <a:xfrm>
          <a:off x="2952810" y="1748061"/>
          <a:ext cx="2221862" cy="1922001"/>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Students with </a:t>
          </a:r>
          <a:r>
            <a:rPr lang="en-US" sz="1600" kern="1200" dirty="0" err="1"/>
            <a:t>deafblindness</a:t>
          </a:r>
          <a:endParaRPr lang="en-US" sz="1600" kern="1200" dirty="0"/>
        </a:p>
      </dsp:txBody>
      <dsp:txXfrm>
        <a:off x="3321004" y="2066564"/>
        <a:ext cx="1485474" cy="1284995"/>
      </dsp:txXfrm>
    </dsp:sp>
    <dsp:sp modelId="{46F74B76-9C10-467D-A44E-735757613F8D}">
      <dsp:nvSpPr>
        <dsp:cNvPr id="0" name=""/>
        <dsp:cNvSpPr/>
      </dsp:nvSpPr>
      <dsp:spPr>
        <a:xfrm>
          <a:off x="4344123" y="828514"/>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B0A74-B8D2-48A6-85C1-B3920F926769}">
      <dsp:nvSpPr>
        <dsp:cNvPr id="0" name=""/>
        <dsp:cNvSpPr/>
      </dsp:nvSpPr>
      <dsp:spPr>
        <a:xfrm>
          <a:off x="3157475" y="0"/>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Itinerant teacher for students with </a:t>
          </a:r>
          <a:r>
            <a:rPr lang="en-US" sz="1600" kern="1200" dirty="0" err="1"/>
            <a:t>deafblindness</a:t>
          </a:r>
          <a:endParaRPr lang="en-US" sz="1600" kern="1200" dirty="0"/>
        </a:p>
      </dsp:txBody>
      <dsp:txXfrm>
        <a:off x="3459220" y="261045"/>
        <a:ext cx="1217310" cy="1053116"/>
      </dsp:txXfrm>
    </dsp:sp>
    <dsp:sp modelId="{C2D3A45F-FBFD-4CFB-87B1-B409CE2E10D9}">
      <dsp:nvSpPr>
        <dsp:cNvPr id="0" name=""/>
        <dsp:cNvSpPr/>
      </dsp:nvSpPr>
      <dsp:spPr>
        <a:xfrm>
          <a:off x="5322487" y="217884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C30AE-BE96-4515-B296-9DAB0320CD5D}">
      <dsp:nvSpPr>
        <dsp:cNvPr id="0" name=""/>
        <dsp:cNvSpPr/>
      </dsp:nvSpPr>
      <dsp:spPr>
        <a:xfrm>
          <a:off x="4827361" y="968857"/>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COMS</a:t>
          </a:r>
        </a:p>
      </dsp:txBody>
      <dsp:txXfrm>
        <a:off x="5129106" y="1229902"/>
        <a:ext cx="1217310" cy="1053116"/>
      </dsp:txXfrm>
    </dsp:sp>
    <dsp:sp modelId="{BB73BD16-A245-4655-BA31-96541553FD27}">
      <dsp:nvSpPr>
        <dsp:cNvPr id="0" name=""/>
        <dsp:cNvSpPr/>
      </dsp:nvSpPr>
      <dsp:spPr>
        <a:xfrm>
          <a:off x="4642852" y="3703117"/>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81657C-F4EF-4913-A428-133ED4C45114}">
      <dsp:nvSpPr>
        <dsp:cNvPr id="0" name=""/>
        <dsp:cNvSpPr/>
      </dsp:nvSpPr>
      <dsp:spPr>
        <a:xfrm>
          <a:off x="4827361" y="2873519"/>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Teacher of the Deaf</a:t>
          </a:r>
        </a:p>
      </dsp:txBody>
      <dsp:txXfrm>
        <a:off x="5129106" y="3134564"/>
        <a:ext cx="1217310" cy="1053116"/>
      </dsp:txXfrm>
    </dsp:sp>
    <dsp:sp modelId="{00886C5B-CC53-456B-AE4B-468923C08D2F}">
      <dsp:nvSpPr>
        <dsp:cNvPr id="0" name=""/>
        <dsp:cNvSpPr/>
      </dsp:nvSpPr>
      <dsp:spPr>
        <a:xfrm>
          <a:off x="2956944" y="386134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FE693B-A8E6-4AEF-A1BB-1D9E38C23B6B}">
      <dsp:nvSpPr>
        <dsp:cNvPr id="0" name=""/>
        <dsp:cNvSpPr/>
      </dsp:nvSpPr>
      <dsp:spPr>
        <a:xfrm>
          <a:off x="3157475" y="3843460"/>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Program Specialist for AI</a:t>
          </a:r>
        </a:p>
      </dsp:txBody>
      <dsp:txXfrm>
        <a:off x="3459220" y="4104505"/>
        <a:ext cx="1217310" cy="1053116"/>
      </dsp:txXfrm>
    </dsp:sp>
    <dsp:sp modelId="{86BC27A5-9243-42C3-A3D1-663CDFB0C55A}">
      <dsp:nvSpPr>
        <dsp:cNvPr id="0" name=""/>
        <dsp:cNvSpPr/>
      </dsp:nvSpPr>
      <dsp:spPr>
        <a:xfrm>
          <a:off x="1962559" y="251155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498F92-DABF-468F-BCFD-E5D923BB5AE5}">
      <dsp:nvSpPr>
        <dsp:cNvPr id="0" name=""/>
        <dsp:cNvSpPr/>
      </dsp:nvSpPr>
      <dsp:spPr>
        <a:xfrm>
          <a:off x="1479837" y="2874602"/>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Program Manager for AI</a:t>
          </a:r>
        </a:p>
      </dsp:txBody>
      <dsp:txXfrm>
        <a:off x="1781582" y="3135647"/>
        <a:ext cx="1217310" cy="1053116"/>
      </dsp:txXfrm>
    </dsp:sp>
    <dsp:sp modelId="{F15D07A3-BB6D-4ACD-8019-2755678F1DCD}">
      <dsp:nvSpPr>
        <dsp:cNvPr id="0" name=""/>
        <dsp:cNvSpPr/>
      </dsp:nvSpPr>
      <dsp:spPr>
        <a:xfrm>
          <a:off x="1479837" y="966690"/>
          <a:ext cx="1820800" cy="1575206"/>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RDSPD Coordinator</a:t>
          </a:r>
        </a:p>
      </dsp:txBody>
      <dsp:txXfrm>
        <a:off x="1781582" y="1227735"/>
        <a:ext cx="1217310" cy="1053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2154-C01C-4CF4-A387-D0AE8EB0FD6E}">
      <dsp:nvSpPr>
        <dsp:cNvPr id="0" name=""/>
        <dsp:cNvSpPr/>
      </dsp:nvSpPr>
      <dsp:spPr>
        <a:xfrm>
          <a:off x="1813898" y="948808"/>
          <a:ext cx="2705972" cy="2340322"/>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Students with </a:t>
          </a:r>
          <a:r>
            <a:rPr lang="en-US" sz="2400" kern="1200" dirty="0" err="1"/>
            <a:t>deafblindness</a:t>
          </a:r>
          <a:endParaRPr lang="en-US" sz="2400" kern="1200" dirty="0"/>
        </a:p>
      </dsp:txBody>
      <dsp:txXfrm>
        <a:off x="2262272" y="1336595"/>
        <a:ext cx="1809224" cy="1564748"/>
      </dsp:txXfrm>
    </dsp:sp>
    <dsp:sp modelId="{46F74B76-9C10-467D-A44E-735757613F8D}">
      <dsp:nvSpPr>
        <dsp:cNvPr id="0" name=""/>
        <dsp:cNvSpPr/>
      </dsp:nvSpPr>
      <dsp:spPr>
        <a:xfrm>
          <a:off x="4699878" y="1473335"/>
          <a:ext cx="1021096" cy="879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B0A74-B8D2-48A6-85C1-B3920F926769}">
      <dsp:nvSpPr>
        <dsp:cNvPr id="0" name=""/>
        <dsp:cNvSpPr/>
      </dsp:nvSpPr>
      <dsp:spPr>
        <a:xfrm>
          <a:off x="4096851" y="0"/>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Itinerant teacher for students with </a:t>
          </a:r>
          <a:r>
            <a:rPr lang="en-US" sz="1900" kern="1200" dirty="0" err="1"/>
            <a:t>deafblindness</a:t>
          </a:r>
          <a:endParaRPr lang="en-US" sz="1900" kern="1200" dirty="0"/>
        </a:p>
      </dsp:txBody>
      <dsp:txXfrm>
        <a:off x="4464299" y="317890"/>
        <a:ext cx="1482353" cy="1282428"/>
      </dsp:txXfrm>
    </dsp:sp>
    <dsp:sp modelId="{C2D3A45F-FBFD-4CFB-87B1-B409CE2E10D9}">
      <dsp:nvSpPr>
        <dsp:cNvPr id="0" name=""/>
        <dsp:cNvSpPr/>
      </dsp:nvSpPr>
      <dsp:spPr>
        <a:xfrm>
          <a:off x="3871841" y="3329770"/>
          <a:ext cx="1021096" cy="879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C30AE-BE96-4515-B296-9DAB0320CD5D}">
      <dsp:nvSpPr>
        <dsp:cNvPr id="0" name=""/>
        <dsp:cNvSpPr/>
      </dsp:nvSpPr>
      <dsp:spPr>
        <a:xfrm>
          <a:off x="4096851" y="2319189"/>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COMS</a:t>
          </a:r>
        </a:p>
      </dsp:txBody>
      <dsp:txXfrm>
        <a:off x="4464299" y="2637079"/>
        <a:ext cx="1482353" cy="1282428"/>
      </dsp:txXfrm>
    </dsp:sp>
    <dsp:sp modelId="{E881657C-F4EF-4913-A428-133ED4C45114}">
      <dsp:nvSpPr>
        <dsp:cNvPr id="0" name=""/>
        <dsp:cNvSpPr/>
      </dsp:nvSpPr>
      <dsp:spPr>
        <a:xfrm>
          <a:off x="2063209" y="3500458"/>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Teacher of the Deaf</a:t>
          </a:r>
        </a:p>
      </dsp:txBody>
      <dsp:txXfrm>
        <a:off x="2430657" y="3818348"/>
        <a:ext cx="1482353" cy="12824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2154-C01C-4CF4-A387-D0AE8EB0FD6E}">
      <dsp:nvSpPr>
        <dsp:cNvPr id="0" name=""/>
        <dsp:cNvSpPr/>
      </dsp:nvSpPr>
      <dsp:spPr>
        <a:xfrm>
          <a:off x="1813898" y="948808"/>
          <a:ext cx="2705972" cy="2340322"/>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Students with </a:t>
          </a:r>
          <a:r>
            <a:rPr lang="en-US" sz="2400" kern="1200" dirty="0" err="1"/>
            <a:t>deafblindness</a:t>
          </a:r>
          <a:endParaRPr lang="en-US" sz="2400" kern="1200" dirty="0"/>
        </a:p>
      </dsp:txBody>
      <dsp:txXfrm>
        <a:off x="2262272" y="1336595"/>
        <a:ext cx="1809224" cy="1564748"/>
      </dsp:txXfrm>
    </dsp:sp>
    <dsp:sp modelId="{00886C5B-CC53-456B-AE4B-468923C08D2F}">
      <dsp:nvSpPr>
        <dsp:cNvPr id="0" name=""/>
        <dsp:cNvSpPr/>
      </dsp:nvSpPr>
      <dsp:spPr>
        <a:xfrm>
          <a:off x="4699878" y="1473335"/>
          <a:ext cx="1021096" cy="879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9E4F2C-AC6F-4619-8C34-693236515790}">
      <dsp:nvSpPr>
        <dsp:cNvPr id="0" name=""/>
        <dsp:cNvSpPr/>
      </dsp:nvSpPr>
      <dsp:spPr>
        <a:xfrm>
          <a:off x="4096851" y="0"/>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Program Specialist for AI</a:t>
          </a:r>
        </a:p>
      </dsp:txBody>
      <dsp:txXfrm>
        <a:off x="4464299" y="317890"/>
        <a:ext cx="1482353" cy="1282428"/>
      </dsp:txXfrm>
    </dsp:sp>
    <dsp:sp modelId="{86BC27A5-9243-42C3-A3D1-663CDFB0C55A}">
      <dsp:nvSpPr>
        <dsp:cNvPr id="0" name=""/>
        <dsp:cNvSpPr/>
      </dsp:nvSpPr>
      <dsp:spPr>
        <a:xfrm>
          <a:off x="3871841" y="3329770"/>
          <a:ext cx="1021096" cy="87944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AE0FB-5F89-46D2-BCA0-9690A7B519A4}">
      <dsp:nvSpPr>
        <dsp:cNvPr id="0" name=""/>
        <dsp:cNvSpPr/>
      </dsp:nvSpPr>
      <dsp:spPr>
        <a:xfrm>
          <a:off x="4096851" y="2319189"/>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Program Manager for AI</a:t>
          </a:r>
        </a:p>
      </dsp:txBody>
      <dsp:txXfrm>
        <a:off x="4464299" y="2637079"/>
        <a:ext cx="1482353" cy="1282428"/>
      </dsp:txXfrm>
    </dsp:sp>
    <dsp:sp modelId="{D44C8558-4FCE-44AF-A23D-B60B685011E7}">
      <dsp:nvSpPr>
        <dsp:cNvPr id="0" name=""/>
        <dsp:cNvSpPr/>
      </dsp:nvSpPr>
      <dsp:spPr>
        <a:xfrm>
          <a:off x="2063209" y="3500458"/>
          <a:ext cx="2217249" cy="1918208"/>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RDSPD Coordinator</a:t>
          </a:r>
        </a:p>
      </dsp:txBody>
      <dsp:txXfrm>
        <a:off x="2430657" y="3818348"/>
        <a:ext cx="1482353" cy="1282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A61B6-955C-4538-BD1E-7286DB098DCD}">
      <dsp:nvSpPr>
        <dsp:cNvPr id="0" name=""/>
        <dsp:cNvSpPr/>
      </dsp:nvSpPr>
      <dsp:spPr>
        <a:xfrm>
          <a:off x="677333" y="1354666"/>
          <a:ext cx="4064000" cy="40640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5FD86-6498-41DB-97C6-01D8CE62A961}">
      <dsp:nvSpPr>
        <dsp:cNvPr id="0" name=""/>
        <dsp:cNvSpPr/>
      </dsp:nvSpPr>
      <dsp:spPr>
        <a:xfrm>
          <a:off x="1490133" y="2167466"/>
          <a:ext cx="2438400" cy="24384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31481-1DA5-4159-B768-8E27DD0638EE}">
      <dsp:nvSpPr>
        <dsp:cNvPr id="0" name=""/>
        <dsp:cNvSpPr/>
      </dsp:nvSpPr>
      <dsp:spPr>
        <a:xfrm>
          <a:off x="2302933" y="2980266"/>
          <a:ext cx="812800" cy="8128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505760-DA1E-46EA-9BDC-6DEA7AECDE81}">
      <dsp:nvSpPr>
        <dsp:cNvPr id="0" name=""/>
        <dsp:cNvSpPr/>
      </dsp:nvSpPr>
      <dsp:spPr>
        <a:xfrm>
          <a:off x="5418666" y="0"/>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Why</a:t>
          </a:r>
        </a:p>
      </dsp:txBody>
      <dsp:txXfrm>
        <a:off x="5418666" y="0"/>
        <a:ext cx="2032000" cy="1185333"/>
      </dsp:txXfrm>
    </dsp:sp>
    <dsp:sp modelId="{05ED8133-9BE4-435D-BF58-749E72C308FC}">
      <dsp:nvSpPr>
        <dsp:cNvPr id="0" name=""/>
        <dsp:cNvSpPr/>
      </dsp:nvSpPr>
      <dsp:spPr>
        <a:xfrm>
          <a:off x="4910666" y="592666"/>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D80D5-24CA-4C18-9120-D136D2984AE0}">
      <dsp:nvSpPr>
        <dsp:cNvPr id="0" name=""/>
        <dsp:cNvSpPr/>
      </dsp:nvSpPr>
      <dsp:spPr>
        <a:xfrm rot="5400000">
          <a:off x="2412322" y="890354"/>
          <a:ext cx="2793322" cy="2199301"/>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3CC652-6D7F-49C4-A9E9-3286999925E1}">
      <dsp:nvSpPr>
        <dsp:cNvPr id="0" name=""/>
        <dsp:cNvSpPr/>
      </dsp:nvSpPr>
      <dsp:spPr>
        <a:xfrm>
          <a:off x="5418666" y="1185333"/>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How</a:t>
          </a:r>
        </a:p>
      </dsp:txBody>
      <dsp:txXfrm>
        <a:off x="5418666" y="1185333"/>
        <a:ext cx="2032000" cy="1185333"/>
      </dsp:txXfrm>
    </dsp:sp>
    <dsp:sp modelId="{E920BE4B-6B1A-4306-BF98-CDD3AED81A54}">
      <dsp:nvSpPr>
        <dsp:cNvPr id="0" name=""/>
        <dsp:cNvSpPr/>
      </dsp:nvSpPr>
      <dsp:spPr>
        <a:xfrm>
          <a:off x="4910666" y="1778000"/>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71E1AB-1F79-45FA-95C4-23B215E9F63B}">
      <dsp:nvSpPr>
        <dsp:cNvPr id="0" name=""/>
        <dsp:cNvSpPr/>
      </dsp:nvSpPr>
      <dsp:spPr>
        <a:xfrm rot="5400000">
          <a:off x="3011898" y="2057196"/>
          <a:ext cx="2176678" cy="1616794"/>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248C31-3C92-47F3-878B-BFF76F00AD8E}">
      <dsp:nvSpPr>
        <dsp:cNvPr id="0" name=""/>
        <dsp:cNvSpPr/>
      </dsp:nvSpPr>
      <dsp:spPr>
        <a:xfrm>
          <a:off x="5418666" y="2370666"/>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What</a:t>
          </a:r>
        </a:p>
      </dsp:txBody>
      <dsp:txXfrm>
        <a:off x="5418666" y="2370666"/>
        <a:ext cx="2032000" cy="1185333"/>
      </dsp:txXfrm>
    </dsp:sp>
    <dsp:sp modelId="{F3FBD2AC-5C55-417C-9986-6AC0B70A6A65}">
      <dsp:nvSpPr>
        <dsp:cNvPr id="0" name=""/>
        <dsp:cNvSpPr/>
      </dsp:nvSpPr>
      <dsp:spPr>
        <a:xfrm>
          <a:off x="4910666" y="2963333"/>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74C4AF-F35B-4344-9EE3-A64F5901772B}">
      <dsp:nvSpPr>
        <dsp:cNvPr id="0" name=""/>
        <dsp:cNvSpPr/>
      </dsp:nvSpPr>
      <dsp:spPr>
        <a:xfrm rot="5400000">
          <a:off x="3612218" y="3223090"/>
          <a:ext cx="1555157" cy="1034288"/>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C7CF0-B7F7-4807-A273-95EE8653D510}">
      <dsp:nvSpPr>
        <dsp:cNvPr id="0" name=""/>
        <dsp:cNvSpPr/>
      </dsp:nvSpPr>
      <dsp:spPr>
        <a:xfrm>
          <a:off x="677333" y="1354666"/>
          <a:ext cx="4064000" cy="40640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A8D49-BAA8-4504-B8D0-C579E2B104C5}">
      <dsp:nvSpPr>
        <dsp:cNvPr id="0" name=""/>
        <dsp:cNvSpPr/>
      </dsp:nvSpPr>
      <dsp:spPr>
        <a:xfrm>
          <a:off x="1490133" y="2167466"/>
          <a:ext cx="2438400" cy="24384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F3268-8F58-4C4E-AF93-CA13AC119BF2}">
      <dsp:nvSpPr>
        <dsp:cNvPr id="0" name=""/>
        <dsp:cNvSpPr/>
      </dsp:nvSpPr>
      <dsp:spPr>
        <a:xfrm>
          <a:off x="2302933" y="2980266"/>
          <a:ext cx="812800" cy="8128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5EA48-D256-44D2-A6A8-869C5AA4D7BF}">
      <dsp:nvSpPr>
        <dsp:cNvPr id="0" name=""/>
        <dsp:cNvSpPr/>
      </dsp:nvSpPr>
      <dsp:spPr>
        <a:xfrm>
          <a:off x="5418666" y="0"/>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Why</a:t>
          </a:r>
        </a:p>
      </dsp:txBody>
      <dsp:txXfrm>
        <a:off x="5418666" y="0"/>
        <a:ext cx="2032000" cy="1185333"/>
      </dsp:txXfrm>
    </dsp:sp>
    <dsp:sp modelId="{A2D3E991-A9B1-4B8C-BEB1-C7A99F84813E}">
      <dsp:nvSpPr>
        <dsp:cNvPr id="0" name=""/>
        <dsp:cNvSpPr/>
      </dsp:nvSpPr>
      <dsp:spPr>
        <a:xfrm>
          <a:off x="4910666" y="592666"/>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AE3655-89B9-4CD4-B265-BF3402AA61EF}">
      <dsp:nvSpPr>
        <dsp:cNvPr id="0" name=""/>
        <dsp:cNvSpPr/>
      </dsp:nvSpPr>
      <dsp:spPr>
        <a:xfrm rot="5400000">
          <a:off x="2412322" y="890354"/>
          <a:ext cx="2793322" cy="2199301"/>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AF119B-0CB7-4222-BBEB-30D6023E1234}">
      <dsp:nvSpPr>
        <dsp:cNvPr id="0" name=""/>
        <dsp:cNvSpPr/>
      </dsp:nvSpPr>
      <dsp:spPr>
        <a:xfrm>
          <a:off x="5418666" y="1185333"/>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How</a:t>
          </a:r>
        </a:p>
      </dsp:txBody>
      <dsp:txXfrm>
        <a:off x="5418666" y="1185333"/>
        <a:ext cx="2032000" cy="1185333"/>
      </dsp:txXfrm>
    </dsp:sp>
    <dsp:sp modelId="{EF34D520-AD49-466E-8846-627DF006993D}">
      <dsp:nvSpPr>
        <dsp:cNvPr id="0" name=""/>
        <dsp:cNvSpPr/>
      </dsp:nvSpPr>
      <dsp:spPr>
        <a:xfrm>
          <a:off x="4910666" y="1778000"/>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5890A9-1EAE-44FE-9591-97770FC365BB}">
      <dsp:nvSpPr>
        <dsp:cNvPr id="0" name=""/>
        <dsp:cNvSpPr/>
      </dsp:nvSpPr>
      <dsp:spPr>
        <a:xfrm rot="5400000">
          <a:off x="3011898" y="2057196"/>
          <a:ext cx="2176678" cy="1616794"/>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331E32-A786-4D5D-BC9D-17342BEE34F7}">
      <dsp:nvSpPr>
        <dsp:cNvPr id="0" name=""/>
        <dsp:cNvSpPr/>
      </dsp:nvSpPr>
      <dsp:spPr>
        <a:xfrm>
          <a:off x="5418666" y="2370666"/>
          <a:ext cx="2032000" cy="118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69850" rIns="69850" bIns="69850" numCol="1" spcCol="1270" anchor="ctr" anchorCtr="0">
          <a:noAutofit/>
        </a:bodyPr>
        <a:lstStyle/>
        <a:p>
          <a:pPr marL="0" lvl="0" indent="0" algn="l" defTabSz="2444750">
            <a:lnSpc>
              <a:spcPct val="90000"/>
            </a:lnSpc>
            <a:spcBef>
              <a:spcPct val="0"/>
            </a:spcBef>
            <a:spcAft>
              <a:spcPct val="35000"/>
            </a:spcAft>
            <a:buNone/>
          </a:pPr>
          <a:r>
            <a:rPr lang="en-US" sz="5500" kern="1200" dirty="0"/>
            <a:t>What</a:t>
          </a:r>
        </a:p>
      </dsp:txBody>
      <dsp:txXfrm>
        <a:off x="5418666" y="2370666"/>
        <a:ext cx="2032000" cy="1185333"/>
      </dsp:txXfrm>
    </dsp:sp>
    <dsp:sp modelId="{1312E973-9497-44CA-8D97-45296207F579}">
      <dsp:nvSpPr>
        <dsp:cNvPr id="0" name=""/>
        <dsp:cNvSpPr/>
      </dsp:nvSpPr>
      <dsp:spPr>
        <a:xfrm>
          <a:off x="4910666" y="2963333"/>
          <a:ext cx="50800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0F40D-4756-41A1-A2E6-741973C28049}">
      <dsp:nvSpPr>
        <dsp:cNvPr id="0" name=""/>
        <dsp:cNvSpPr/>
      </dsp:nvSpPr>
      <dsp:spPr>
        <a:xfrm rot="5400000">
          <a:off x="3612218" y="3223090"/>
          <a:ext cx="1555157" cy="1034288"/>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DB1AB8-F308-4126-BF3C-FB590F5BB78B}" type="datetimeFigureOut">
              <a:rPr lang="en-US" smtClean="0"/>
              <a:t>2/6/20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A2072F-2D83-45E2-A1FD-AA2AC1A4C554}" type="slidenum">
              <a:rPr lang="en-US" smtClean="0"/>
              <a:t>‹#›</a:t>
            </a:fld>
            <a:endParaRPr lang="en-US"/>
          </a:p>
        </p:txBody>
      </p:sp>
    </p:spTree>
    <p:extLst>
      <p:ext uri="{BB962C8B-B14F-4D97-AF65-F5344CB8AC3E}">
        <p14:creationId xmlns:p14="http://schemas.microsoft.com/office/powerpoint/2010/main" val="281065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en.wikipedia.org/wiki/Sporting_boycott_of_South_Africa_during_the_Apartheid_era" TargetMode="External"/><Relationship Id="rId3" Type="http://schemas.openxmlformats.org/officeDocument/2006/relationships/slide" Target="../slides/slide52.xml"/><Relationship Id="rId7" Type="http://schemas.openxmlformats.org/officeDocument/2006/relationships/hyperlink" Target="https://en.wikipedia.org/wiki/Anti-Apartheid_Movement" TargetMode="External"/><Relationship Id="rId12" Type="http://schemas.openxmlformats.org/officeDocument/2006/relationships/hyperlink" Target="https://en.wikipedia.org/wiki/List_of_years_in_South_African_sport" TargetMode="External"/><Relationship Id="rId2" Type="http://schemas.openxmlformats.org/officeDocument/2006/relationships/notesMaster" Target="../notesMasters/notesMaster1.xml"/><Relationship Id="rId1" Type="http://schemas.openxmlformats.org/officeDocument/2006/relationships/tags" Target="../tags/tag53.xml"/><Relationship Id="rId6" Type="http://schemas.openxmlformats.org/officeDocument/2006/relationships/hyperlink" Target="https://en.wikipedia.org/wiki/1991_Rugby_World_Cup" TargetMode="External"/><Relationship Id="rId11" Type="http://schemas.openxmlformats.org/officeDocument/2006/relationships/hyperlink" Target="https://en.wikipedia.org/wiki/New_Zealand_national_rugby_union_team" TargetMode="External"/><Relationship Id="rId5" Type="http://schemas.openxmlformats.org/officeDocument/2006/relationships/hyperlink" Target="https://en.wikipedia.org/wiki/1987_Rugby_World_Cup" TargetMode="External"/><Relationship Id="rId10" Type="http://schemas.openxmlformats.org/officeDocument/2006/relationships/hyperlink" Target="https://en.wikipedia.org/wiki/History_of_South_Africa_(1994%E2%80%93present)" TargetMode="External"/><Relationship Id="rId4" Type="http://schemas.openxmlformats.org/officeDocument/2006/relationships/hyperlink" Target="https://en.wikipedia.org/wiki/Rugby_World_Cup" TargetMode="External"/><Relationship Id="rId9" Type="http://schemas.openxmlformats.org/officeDocument/2006/relationships/hyperlink" Target="https://en.wikipedia.org/wiki/1995_Rugby_World_Cup"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Good morning</a:t>
            </a:r>
            <a:r>
              <a:rPr lang="en-US" baseline="0" dirty="0"/>
              <a:t> and afternoon everyone!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would like to thank the National Center on Deafblindness and the Council for Exceptional Children for this opportunity to speak with all of you today.  It is no easy thing when you endeavor to bring change to any organization.  It is my sincere hope, though, that you will find something in the telling of our story that you can take back with you to improve your program, your school, or your district.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a:t>
            </a:fld>
            <a:endParaRPr lang="en-US"/>
          </a:p>
        </p:txBody>
      </p:sp>
    </p:spTree>
    <p:extLst>
      <p:ext uri="{BB962C8B-B14F-4D97-AF65-F5344CB8AC3E}">
        <p14:creationId xmlns:p14="http://schemas.microsoft.com/office/powerpoint/2010/main" val="15518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Do people ever wonder how you do what you do?  Do you ever feel like saying, “It’s magic!” when in reality, you know it’s not.  That happened to our program.  Other districts and other RDSPDs in the area would reach out to us individually and ask, “How do you do that?”  </a:t>
            </a:r>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10</a:t>
            </a:fld>
            <a:endParaRPr lang="en-US"/>
          </a:p>
        </p:txBody>
      </p:sp>
    </p:spTree>
    <p:extLst>
      <p:ext uri="{BB962C8B-B14F-4D97-AF65-F5344CB8AC3E}">
        <p14:creationId xmlns:p14="http://schemas.microsoft.com/office/powerpoint/2010/main" val="260311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 kids just magically succeed?  Hardly.  We know that there are many people working tirelessly to ensure that our students fulfill their potential and end up on the top of the pyramid of success.</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11</a:t>
            </a:fld>
            <a:endParaRPr lang="en-US"/>
          </a:p>
        </p:txBody>
      </p:sp>
    </p:spTree>
    <p:extLst>
      <p:ext uri="{BB962C8B-B14F-4D97-AF65-F5344CB8AC3E}">
        <p14:creationId xmlns:p14="http://schemas.microsoft.com/office/powerpoint/2010/main" val="96733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short-term wins I just shared with you didn’t just happen by themselves.  Behind the scenes, many days and weeks of collaboration occurred between key individuals to make this instructional approach a reality.  In the top left, we have our certified orientation and mobility specialist and our Region 4 ESC Educational Specialist for Visual Impairments.  In the top right, we have our regional contact from the Texas School for the Blind and Visually Impaired and our program’s itinerant teacher for students with </a:t>
            </a:r>
            <a:r>
              <a:rPr lang="en-US" baseline="0" dirty="0" err="1"/>
              <a:t>deafblindness</a:t>
            </a:r>
            <a:r>
              <a:rPr lang="en-US" baseline="0" dirty="0"/>
              <a:t>.  In the bottom frame is our Region 4 RDSPD Sensory Team.  The woman in the middle is our teacher of the deaf.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program’s journey all started with an article written by a proverbial Wizard of Oz, so without further ado, I’d like to introduce you to him now. </a:t>
            </a:r>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12</a:t>
            </a:fld>
            <a:endParaRPr lang="en-US"/>
          </a:p>
        </p:txBody>
      </p:sp>
    </p:spTree>
    <p:extLst>
      <p:ext uri="{BB962C8B-B14F-4D97-AF65-F5344CB8AC3E}">
        <p14:creationId xmlns:p14="http://schemas.microsoft.com/office/powerpoint/2010/main" val="80498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Let</a:t>
            </a:r>
            <a:r>
              <a:rPr lang="en-US" baseline="0" dirty="0"/>
              <a:t> me introduce to you the man behind our program’s curtain.  This is Dr. John Kotter.  In 1995, Dr. Kotter shared with the world his 8-step process for change in the Harvard Business Review with a little article titled “Leading Change: Why Transformation Efforts Fail”.  Since then, through both his work at Harvard and Kotter International, he has assisted countless leaders and businesses to transform themselves for the better.  I had the good fortune to learn of Dr. Kotter’s process while earning my certificate for </a:t>
            </a:r>
            <a:r>
              <a:rPr lang="en-US" baseline="0" dirty="0" err="1"/>
              <a:t>principalship</a:t>
            </a:r>
            <a:r>
              <a:rPr lang="en-US" baseline="0" dirty="0"/>
              <a:t>.  Though it was written with business management in mind, its applications extend to other sectors, including education. </a:t>
            </a:r>
          </a:p>
          <a:p>
            <a:endParaRPr lang="en-US" baseline="0" dirty="0"/>
          </a:p>
          <a:p>
            <a:r>
              <a:rPr lang="en-US" baseline="0" dirty="0"/>
              <a:t>So what is Dr. Kotter’s 8-step model for change?</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13</a:t>
            </a:fld>
            <a:endParaRPr lang="en-US"/>
          </a:p>
        </p:txBody>
      </p:sp>
    </p:spTree>
    <p:extLst>
      <p:ext uri="{BB962C8B-B14F-4D97-AF65-F5344CB8AC3E}">
        <p14:creationId xmlns:p14="http://schemas.microsoft.com/office/powerpoint/2010/main" val="3142867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Now I do not claim to be an expert on Dr. Kotter’s 8-step</a:t>
            </a:r>
            <a:r>
              <a:rPr lang="en-US" baseline="0" dirty="0"/>
              <a:t> process for change, but I did rely heavily on it as it guided my thinking when approaching our concern for our students with </a:t>
            </a:r>
            <a:r>
              <a:rPr lang="en-US" baseline="0" dirty="0" err="1"/>
              <a:t>deafblindness</a:t>
            </a:r>
            <a:r>
              <a:rPr lang="en-US" baseline="0" dirty="0"/>
              <a:t>.  Doesn’t it seem so simple when you look at it?  It seems to say, “If you do all of these 8 steps, you will change your life, your school, your program, your business, your fill-in-the-blank, and you will have success!”  </a:t>
            </a:r>
          </a:p>
          <a:p>
            <a:endParaRPr lang="en-US" baseline="0" dirty="0"/>
          </a:p>
          <a:p>
            <a:r>
              <a:rPr lang="en-US" baseline="0" dirty="0"/>
              <a:t>That would be very assuming of us if we were to think of it as a simple process.  Perhaps the most simple part of the process is writing the steps on your white board.  </a:t>
            </a:r>
          </a:p>
          <a:p>
            <a:endParaRPr lang="en-US" baseline="0" dirty="0"/>
          </a:p>
          <a:p>
            <a:r>
              <a:rPr lang="en-US" baseline="0" dirty="0"/>
              <a:t>For the remainder of our time together, I will be sharing with you how we used Dr. Kotter’s 8-step process to drive change within our program to better serve students with </a:t>
            </a:r>
            <a:r>
              <a:rPr lang="en-US" baseline="0" dirty="0" err="1"/>
              <a:t>deafblindness</a:t>
            </a:r>
            <a:r>
              <a:rPr lang="en-US" baseline="0" dirty="0"/>
              <a:t>.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14</a:t>
            </a:fld>
            <a:endParaRPr lang="en-US"/>
          </a:p>
        </p:txBody>
      </p:sp>
    </p:spTree>
    <p:extLst>
      <p:ext uri="{BB962C8B-B14F-4D97-AF65-F5344CB8AC3E}">
        <p14:creationId xmlns:p14="http://schemas.microsoft.com/office/powerpoint/2010/main" val="13132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a:t>
            </a:r>
            <a:r>
              <a:rPr lang="en-US" baseline="0" dirty="0"/>
              <a:t> like all great stories, we’ll start at the beginning.  How did we develop a sense of urgency within our program and our member district?</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15</a:t>
            </a:fld>
            <a:endParaRPr lang="en-US"/>
          </a:p>
        </p:txBody>
      </p:sp>
    </p:spTree>
    <p:extLst>
      <p:ext uri="{BB962C8B-B14F-4D97-AF65-F5344CB8AC3E}">
        <p14:creationId xmlns:p14="http://schemas.microsoft.com/office/powerpoint/2010/main" val="1594983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Sometimes, people like</a:t>
            </a:r>
            <a:r>
              <a:rPr lang="en-US" baseline="0" dirty="0"/>
              <a:t> to ignore problems.</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16</a:t>
            </a:fld>
            <a:endParaRPr lang="en-US"/>
          </a:p>
        </p:txBody>
      </p:sp>
    </p:spTree>
    <p:extLst>
      <p:ext uri="{BB962C8B-B14F-4D97-AF65-F5344CB8AC3E}">
        <p14:creationId xmlns:p14="http://schemas.microsoft.com/office/powerpoint/2010/main" val="289932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Sometimes, people like</a:t>
            </a:r>
            <a:r>
              <a:rPr lang="en-US" baseline="0" dirty="0"/>
              <a:t> to admire problems.</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17</a:t>
            </a:fld>
            <a:endParaRPr lang="en-US"/>
          </a:p>
        </p:txBody>
      </p:sp>
    </p:spTree>
    <p:extLst>
      <p:ext uri="{BB962C8B-B14F-4D97-AF65-F5344CB8AC3E}">
        <p14:creationId xmlns:p14="http://schemas.microsoft.com/office/powerpoint/2010/main" val="178312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Sometimes, people</a:t>
            </a:r>
            <a:r>
              <a:rPr lang="en-US" baseline="0" dirty="0"/>
              <a:t> have a sense of urgency about a problem that’s very different from the one you’ve identified.</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18</a:t>
            </a:fld>
            <a:endParaRPr lang="en-US"/>
          </a:p>
        </p:txBody>
      </p:sp>
    </p:spTree>
    <p:extLst>
      <p:ext uri="{BB962C8B-B14F-4D97-AF65-F5344CB8AC3E}">
        <p14:creationId xmlns:p14="http://schemas.microsoft.com/office/powerpoint/2010/main" val="351280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In the spring of 2015,</a:t>
            </a:r>
            <a:r>
              <a:rPr lang="en-US" baseline="0" dirty="0"/>
              <a:t> t</a:t>
            </a:r>
            <a:r>
              <a:rPr lang="en-US" dirty="0"/>
              <a:t>he first thing we did was review our</a:t>
            </a:r>
            <a:r>
              <a:rPr lang="en-US" baseline="0" dirty="0"/>
              <a:t> annual census data for students with </a:t>
            </a:r>
            <a:r>
              <a:rPr lang="en-US" baseline="0" dirty="0" err="1"/>
              <a:t>deafblindness</a:t>
            </a:r>
            <a:r>
              <a:rPr lang="en-US" baseline="0" dirty="0"/>
              <a:t> and compared it to what our IEPs were telling us. </a:t>
            </a: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19</a:t>
            </a:fld>
            <a:endParaRPr lang="en-US"/>
          </a:p>
        </p:txBody>
      </p:sp>
    </p:spTree>
    <p:extLst>
      <p:ext uri="{BB962C8B-B14F-4D97-AF65-F5344CB8AC3E}">
        <p14:creationId xmlns:p14="http://schemas.microsoft.com/office/powerpoint/2010/main" val="138408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Who</a:t>
            </a:r>
            <a:r>
              <a:rPr lang="en-US" baseline="0" dirty="0"/>
              <a:t> am I?</a:t>
            </a:r>
          </a:p>
          <a:p>
            <a:endParaRPr lang="en-US" baseline="0" dirty="0"/>
          </a:p>
          <a:p>
            <a:r>
              <a:rPr lang="en-US" baseline="0" dirty="0"/>
              <a:t>My name is Marina McCormick, and I currently work as the Region 4 Regional Day School Program for the Deaf Coordinator in Houston, Texas.  I have 16 years of experience in education.  I started my career as a teacher of the deaf in a middle school self-contained classroom.  After three years, I became an itinerant teacher, traveling across four to five school districts.  I had the opportunity to serve several students with </a:t>
            </a:r>
            <a:r>
              <a:rPr lang="en-US" baseline="0" dirty="0" err="1"/>
              <a:t>deafblindness</a:t>
            </a:r>
            <a:r>
              <a:rPr lang="en-US" baseline="0" dirty="0"/>
              <a:t> during my teaching career, but I can honestly say that unfortunately, it was not until I became an administrator that it occurred to me that more could and should be done for this unique population of students.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being an itinerant teacher for eight years, I accepted my first administrative position as a special education lead.  I coordinated four programs: services for students with auditory and visual impairments, occupational and physical therapy, and preschool programs for children with disabilities.  It was strenuous but rewarding work, and it was during this time that I met a student with </a:t>
            </a:r>
            <a:r>
              <a:rPr lang="en-US" baseline="0" dirty="0" err="1"/>
              <a:t>deafblindness</a:t>
            </a:r>
            <a:r>
              <a:rPr lang="en-US" baseline="0" dirty="0"/>
              <a:t> who would change the course of my life forever.  He challenged my thinking on what I thought I knew about servicing students who were deaf with additional disabilities. He taught me the meaning of commitment, of </a:t>
            </a:r>
            <a:r>
              <a:rPr lang="en-US" baseline="0" dirty="0" err="1"/>
              <a:t>perserverance</a:t>
            </a:r>
            <a:r>
              <a:rPr lang="en-US" baseline="0" dirty="0"/>
              <a:t>.  He taught me about advocacy and about teamwork.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 is quite simply why I am here with all of you today, and in a very real sense, he is at the center of the change effort of our program in regards to students with </a:t>
            </a:r>
            <a:r>
              <a:rPr lang="en-US" baseline="0" dirty="0" err="1"/>
              <a:t>deafblindness</a:t>
            </a:r>
            <a:r>
              <a:rPr lang="en-US" baseline="0" dirty="0"/>
              <a:t>.  I once read the following quote: “Lighthouses don’t go running all over an island looking for boats to save; they just stand there shining.”  He bettered me as an educator and as an administrator without saying a word, but by simply shining.  </a:t>
            </a:r>
          </a:p>
        </p:txBody>
      </p:sp>
      <p:sp>
        <p:nvSpPr>
          <p:cNvPr id="4" name="Slide Number Placeholder 3"/>
          <p:cNvSpPr>
            <a:spLocks noGrp="1"/>
          </p:cNvSpPr>
          <p:nvPr>
            <p:ph type="sldNum" sz="quarter" idx="10"/>
          </p:nvPr>
        </p:nvSpPr>
        <p:spPr/>
        <p:txBody>
          <a:bodyPr/>
          <a:lstStyle/>
          <a:p>
            <a:fld id="{7FA2072F-2D83-45E2-A1FD-AA2AC1A4C554}" type="slidenum">
              <a:rPr lang="en-US" smtClean="0"/>
              <a:t>2</a:t>
            </a:fld>
            <a:endParaRPr lang="en-US"/>
          </a:p>
        </p:txBody>
      </p:sp>
    </p:spTree>
    <p:extLst>
      <p:ext uri="{BB962C8B-B14F-4D97-AF65-F5344CB8AC3E}">
        <p14:creationId xmlns:p14="http://schemas.microsoft.com/office/powerpoint/2010/main" val="179227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pie</a:t>
            </a:r>
            <a:r>
              <a:rPr lang="en-US" baseline="0" dirty="0"/>
              <a:t> chart</a:t>
            </a:r>
            <a:r>
              <a:rPr lang="en-US" dirty="0"/>
              <a:t> reveals that our</a:t>
            </a:r>
            <a:r>
              <a:rPr lang="en-US" baseline="0" dirty="0"/>
              <a:t> member district had</a:t>
            </a:r>
            <a:r>
              <a:rPr lang="en-US" dirty="0"/>
              <a:t> 22 students with </a:t>
            </a:r>
            <a:r>
              <a:rPr lang="en-US" dirty="0" err="1"/>
              <a:t>deafblindness</a:t>
            </a:r>
            <a:r>
              <a:rPr lang="en-US" dirty="0"/>
              <a:t>. During the 2014–2015 school year, the Region 4 RDSPD was directly serving only one of the 22 identified students.  Having 22 students in one district was incredible considering that across the nation in 2014, there were a total of 9,384 students with </a:t>
            </a:r>
            <a:r>
              <a:rPr lang="en-US" dirty="0" err="1"/>
              <a:t>deafblindness</a:t>
            </a:r>
            <a:r>
              <a:rPr lang="en-US" dirty="0"/>
              <a:t> (The National Center on Deaf-Blindness, 2015). Why, though, was</a:t>
            </a:r>
            <a:r>
              <a:rPr lang="en-US" baseline="0" dirty="0"/>
              <a:t> there only one student directly served by our program?</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20</a:t>
            </a:fld>
            <a:endParaRPr lang="en-US"/>
          </a:p>
        </p:txBody>
      </p:sp>
    </p:spTree>
    <p:extLst>
      <p:ext uri="{BB962C8B-B14F-4D97-AF65-F5344CB8AC3E}">
        <p14:creationId xmlns:p14="http://schemas.microsoft.com/office/powerpoint/2010/main" val="179628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Sean Ryan</a:t>
            </a:r>
            <a:r>
              <a:rPr lang="en-US" baseline="0" dirty="0"/>
              <a:t>, a partner at A.T. Kearney where he leads the Strategy, Marketing and Sales Practice for the Americas, says there are two very personal reasons why people resist change – loss aversion and conformity.  Let’s talk about loss aversion first.  Research shows that as individuals, we prefer avoiding losses over achieving equivalent gains.  In the case of our program and how it had been supporting students with </a:t>
            </a:r>
            <a:r>
              <a:rPr lang="en-US" baseline="0" dirty="0" err="1"/>
              <a:t>deafblindness</a:t>
            </a:r>
            <a:r>
              <a:rPr lang="en-US" baseline="0" dirty="0"/>
              <a:t>, this was evident.  Two years ago, the RDSPD staff had not questioned whether or not there was more that could be done to support students with </a:t>
            </a:r>
            <a:r>
              <a:rPr lang="en-US" baseline="0" dirty="0" err="1"/>
              <a:t>deafblindness</a:t>
            </a:r>
            <a:r>
              <a:rPr lang="en-US" baseline="0" dirty="0"/>
              <a:t>.  There was a practice of the district’s teachers of the visually impaired taking the lead for students with </a:t>
            </a:r>
            <a:r>
              <a:rPr lang="en-US" baseline="0" dirty="0" err="1"/>
              <a:t>deafblindness</a:t>
            </a:r>
            <a:r>
              <a:rPr lang="en-US" baseline="0" dirty="0"/>
              <a:t> with teachers of the deaf acting in supporting roles.  Often, teachers of the deaf or visually impaired  had limited knowledge concerning programming and service options for this unique population.  The preference for the known over the risk of the unknown had resulted in consultative rather than direct support for students.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21</a:t>
            </a:fld>
            <a:endParaRPr lang="en-US"/>
          </a:p>
        </p:txBody>
      </p:sp>
    </p:spTree>
    <p:extLst>
      <p:ext uri="{BB962C8B-B14F-4D97-AF65-F5344CB8AC3E}">
        <p14:creationId xmlns:p14="http://schemas.microsoft.com/office/powerpoint/2010/main" val="306930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second force, conformity, Ryan points out, is a bit more insidious.</a:t>
            </a:r>
            <a:r>
              <a:rPr lang="en-US" baseline="0" dirty="0"/>
              <a:t>  When we began analyzing our students’ IEPs, at various times, the question, “Why does this happen?” would arise, and time and time again, the answer would be, “That’s how it’s always been.”  Conformity begins at the individual level, and if left unchecked, it is then compounded at the organizational level.  Most often, organizations change from a reactive, rather, than a proactive state.  We began our change process with a foot in both states, if you will. </a:t>
            </a:r>
          </a:p>
          <a:p>
            <a:endParaRPr lang="en-US" baseline="0" dirty="0"/>
          </a:p>
          <a:p>
            <a:r>
              <a:rPr lang="en-US" baseline="0" dirty="0"/>
              <a:t>It’s incredibly difficult to stand alone, especially when, as was our situation, you suspect something could be better, but you’re not sure how to go about making it so.  I believe that people enter education to help children, and they make the best decisions they can with the knowledge that they have at the time.  As Maya Angelou said, “Do the best you can until you know better.  Then when you know better, do better.”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were about to know a whole lot better. </a:t>
            </a:r>
            <a:r>
              <a:rPr lang="en-US" dirty="0"/>
              <a:t>Within our data there was an inherent challenge: How could the Region 4 RDSPD provide high-quality instruction for this student population?  </a:t>
            </a:r>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22</a:t>
            </a:fld>
            <a:endParaRPr lang="en-US"/>
          </a:p>
        </p:txBody>
      </p:sp>
    </p:spTree>
    <p:extLst>
      <p:ext uri="{BB962C8B-B14F-4D97-AF65-F5344CB8AC3E}">
        <p14:creationId xmlns:p14="http://schemas.microsoft.com/office/powerpoint/2010/main" val="237368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According</a:t>
            </a:r>
            <a:r>
              <a:rPr lang="en-US" baseline="0" dirty="0"/>
              <a:t> to Kotter, forming a powerful coalition is the next step in his 8-step process for change.  You need your A-Team when you want to bring about change!  If you involve the wrong people, you’ll only end up spinning your wheels.  </a:t>
            </a:r>
          </a:p>
          <a:p>
            <a:endParaRPr lang="en-US" baseline="0" dirty="0"/>
          </a:p>
          <a:p>
            <a:r>
              <a:rPr lang="en-US" baseline="0" dirty="0"/>
              <a:t>What our program saw in practice, was that we had a four-person leadership team that was the initial coalition.  This consisted of…</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23</a:t>
            </a:fld>
            <a:endParaRPr lang="en-US"/>
          </a:p>
        </p:txBody>
      </p:sp>
    </p:spTree>
    <p:extLst>
      <p:ext uri="{BB962C8B-B14F-4D97-AF65-F5344CB8AC3E}">
        <p14:creationId xmlns:p14="http://schemas.microsoft.com/office/powerpoint/2010/main" val="948077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Our 2</a:t>
            </a:r>
            <a:r>
              <a:rPr lang="en-US" baseline="0" dirty="0"/>
              <a:t> program specialists operate in a similar fashion as instructional coaches for the RDSPD.  The member district’s program manager oversees the day-to-day management of the RDSPD whereas I manage the overall efficacy of the program from the Region 4 Education Service Center.  This was the initial group of people responsible for driving the change process, but over time, the coalition grew to include others depending on the task we needed to achieve as part of the change process.  For example…</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24</a:t>
            </a:fld>
            <a:endParaRPr lang="en-US"/>
          </a:p>
        </p:txBody>
      </p:sp>
    </p:spTree>
    <p:extLst>
      <p:ext uri="{BB962C8B-B14F-4D97-AF65-F5344CB8AC3E}">
        <p14:creationId xmlns:p14="http://schemas.microsoft.com/office/powerpoint/2010/main" val="72826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To approve</a:t>
            </a:r>
            <a:r>
              <a:rPr lang="en-US" baseline="0" dirty="0"/>
              <a:t> the position of an itinerant teacher of the deafblind for our program, we needed…</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25</a:t>
            </a:fld>
            <a:endParaRPr lang="en-US"/>
          </a:p>
        </p:txBody>
      </p:sp>
    </p:spTree>
    <p:extLst>
      <p:ext uri="{BB962C8B-B14F-4D97-AF65-F5344CB8AC3E}">
        <p14:creationId xmlns:p14="http://schemas.microsoft.com/office/powerpoint/2010/main" val="3756044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To create the actual itinerant</a:t>
            </a:r>
            <a:r>
              <a:rPr lang="en-US" baseline="0" dirty="0"/>
              <a:t> position, we needed…</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26</a:t>
            </a:fld>
            <a:endParaRPr lang="en-US"/>
          </a:p>
        </p:txBody>
      </p:sp>
    </p:spTree>
    <p:extLst>
      <p:ext uri="{BB962C8B-B14F-4D97-AF65-F5344CB8AC3E}">
        <p14:creationId xmlns:p14="http://schemas.microsoft.com/office/powerpoint/2010/main" val="3188553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When</a:t>
            </a:r>
            <a:r>
              <a:rPr lang="en-US" baseline="0" dirty="0"/>
              <a:t> creating the job position and job description, we looked at these elements.  We embedded information from the CEC DVIDB Knowledge and Skills.  Since Texas currently does not have state certification for a teacher of the deafblind, it was recommended that the position be listed as having certification for students with hearing or vision loss with dual certification in these areas being preferable. We also knew the position would require intensive training so we made this clear in the position as well, indicating the position required professional development with the Texas School for the Blind and Visually Impaired Deafblind Outreach team.  Finally, because this was to be an itinerant position, it was important to recognize that the person hired would need to have the ability to work with multiple teams and to collaborate well so this too became part of our description.</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27</a:t>
            </a:fld>
            <a:endParaRPr lang="en-US"/>
          </a:p>
        </p:txBody>
      </p:sp>
    </p:spTree>
    <p:extLst>
      <p:ext uri="{BB962C8B-B14F-4D97-AF65-F5344CB8AC3E}">
        <p14:creationId xmlns:p14="http://schemas.microsoft.com/office/powerpoint/2010/main" val="276521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Once the position was posted and a suitable candidate was found, we created the coalition we lovingly</a:t>
            </a:r>
            <a:r>
              <a:rPr lang="en-US" baseline="0" dirty="0"/>
              <a:t> called The Sensory Team.  Our team design was based on what I had learned from attending the Intervener Team Model at the Texas School for the Blind and Visually Impaired with only some minor modifications.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28</a:t>
            </a:fld>
            <a:endParaRPr lang="en-US"/>
          </a:p>
        </p:txBody>
      </p:sp>
    </p:spTree>
    <p:extLst>
      <p:ext uri="{BB962C8B-B14F-4D97-AF65-F5344CB8AC3E}">
        <p14:creationId xmlns:p14="http://schemas.microsoft.com/office/powerpoint/2010/main" val="119336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a:t>
            </a:r>
            <a:r>
              <a:rPr lang="en-US" baseline="0" dirty="0"/>
              <a:t> the Intervener Team Model, the idea of a core and an extended team for students with </a:t>
            </a:r>
            <a:r>
              <a:rPr lang="en-US" baseline="0" dirty="0" err="1"/>
              <a:t>deafblindness</a:t>
            </a:r>
            <a:r>
              <a:rPr lang="en-US" baseline="0" dirty="0"/>
              <a:t> is reviewed.  This is our core team.  </a:t>
            </a:r>
            <a:r>
              <a:rPr lang="en-US" dirty="0"/>
              <a:t>Our</a:t>
            </a:r>
            <a:r>
              <a:rPr lang="en-US" baseline="0" dirty="0"/>
              <a:t> itinerant teacher for students with </a:t>
            </a:r>
            <a:r>
              <a:rPr lang="en-US" baseline="0" dirty="0" err="1"/>
              <a:t>deafblindness</a:t>
            </a:r>
            <a:r>
              <a:rPr lang="en-US" baseline="0" dirty="0"/>
              <a:t> had certification as a teacher for the visually impaired.  To complement her skills, we brought on a teacher of the deaf.  Finally, because orientation and mobility skills allow students who are deafblind to synthesize residual visual, auditory, and other sensory information to interpret their environments, we knew we had to have a certified O&amp;M specialist on our core team.  </a:t>
            </a:r>
          </a:p>
          <a:p>
            <a:endParaRPr lang="en-US" baseline="0" dirty="0"/>
          </a:p>
          <a:p>
            <a:r>
              <a:rPr lang="en-US" baseline="0" dirty="0"/>
              <a:t>In the beginning, this team, as a whole, had very little working knowledge regarding instruction for students with </a:t>
            </a:r>
            <a:r>
              <a:rPr lang="en-US" baseline="0" dirty="0" err="1"/>
              <a:t>deafblindness</a:t>
            </a:r>
            <a:r>
              <a:rPr lang="en-US" baseline="0" dirty="0"/>
              <a:t>, but within one year, they became a powerhouse!  It was all thanks to their commitment and dedication to children.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29</a:t>
            </a:fld>
            <a:endParaRPr lang="en-US"/>
          </a:p>
        </p:txBody>
      </p:sp>
    </p:spTree>
    <p:extLst>
      <p:ext uri="{BB962C8B-B14F-4D97-AF65-F5344CB8AC3E}">
        <p14:creationId xmlns:p14="http://schemas.microsoft.com/office/powerpoint/2010/main" val="3783350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0" u="none" dirty="0"/>
              <a:t>So</a:t>
            </a:r>
            <a:r>
              <a:rPr lang="en-US" b="0" u="none" baseline="0" dirty="0"/>
              <a:t> how am I going to help you shine today?</a:t>
            </a:r>
            <a:endParaRPr lang="en-US" b="0" u="none" dirty="0"/>
          </a:p>
          <a:p>
            <a:endParaRPr lang="en-US" b="1" u="sng" dirty="0"/>
          </a:p>
          <a:p>
            <a:r>
              <a:rPr lang="en-US" b="1" u="sng" dirty="0"/>
              <a:t>Learning intentions</a:t>
            </a:r>
          </a:p>
          <a:p>
            <a:endParaRPr lang="en-US" dirty="0"/>
          </a:p>
          <a:p>
            <a:r>
              <a:rPr lang="en-US" i="1" dirty="0"/>
              <a:t>By the end</a:t>
            </a:r>
            <a:r>
              <a:rPr lang="en-US" i="1" baseline="0" dirty="0"/>
              <a:t> of our time together, you will -</a:t>
            </a:r>
            <a:endParaRPr lang="en-US" i="1" dirty="0"/>
          </a:p>
          <a:p>
            <a:endParaRPr lang="en-US" dirty="0"/>
          </a:p>
          <a:p>
            <a:pPr marL="232943" indent="-232943">
              <a:buAutoNum type="arabicPeriod"/>
            </a:pPr>
            <a:r>
              <a:rPr lang="en-US" dirty="0"/>
              <a:t>Understand the importance of viewing change as a process</a:t>
            </a:r>
          </a:p>
          <a:p>
            <a:pPr marL="232943" indent="-232943">
              <a:buAutoNum type="arabicPeriod"/>
            </a:pPr>
            <a:r>
              <a:rPr lang="en-US" dirty="0"/>
              <a:t>Understand</a:t>
            </a:r>
            <a:r>
              <a:rPr lang="en-US" baseline="0" dirty="0"/>
              <a:t> the importance of communicating your vision to the teams you work with and support</a:t>
            </a:r>
          </a:p>
          <a:p>
            <a:pPr marL="232943" indent="-232943">
              <a:buAutoNum type="arabicPeriod"/>
            </a:pPr>
            <a:endParaRPr lang="en-US" baseline="0" dirty="0"/>
          </a:p>
          <a:p>
            <a:r>
              <a:rPr lang="en-US" b="1" u="sng" baseline="0" dirty="0"/>
              <a:t>Success criteria</a:t>
            </a:r>
          </a:p>
          <a:p>
            <a:endParaRPr lang="en-US" b="1" u="sng" baseline="0" dirty="0"/>
          </a:p>
          <a:p>
            <a:r>
              <a:rPr lang="en-US" b="0" i="1" u="none" baseline="0" dirty="0"/>
              <a:t>I will know that I have been successful in working with you if you can - </a:t>
            </a:r>
          </a:p>
          <a:p>
            <a:endParaRPr lang="en-US" b="1" u="sng" baseline="0" dirty="0"/>
          </a:p>
          <a:p>
            <a:pPr marL="232943" indent="-232943">
              <a:buAutoNum type="arabicPeriod"/>
            </a:pPr>
            <a:r>
              <a:rPr lang="en-US" baseline="0" dirty="0"/>
              <a:t>List the 8 steps of John Kotter’s model for successful organizational change.</a:t>
            </a:r>
          </a:p>
          <a:p>
            <a:pPr marL="232943" indent="-232943">
              <a:buAutoNum type="arabicPeriod"/>
            </a:pPr>
            <a:r>
              <a:rPr lang="en-US" baseline="0" dirty="0"/>
              <a:t>Write a draft of your “why” statement.</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a:t>
            </a:fld>
            <a:endParaRPr lang="en-US"/>
          </a:p>
        </p:txBody>
      </p:sp>
    </p:spTree>
    <p:extLst>
      <p:ext uri="{BB962C8B-B14F-4D97-AF65-F5344CB8AC3E}">
        <p14:creationId xmlns:p14="http://schemas.microsoft.com/office/powerpoint/2010/main" val="800024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On the administrator side,</a:t>
            </a:r>
            <a:r>
              <a:rPr lang="en-US" baseline="0" dirty="0"/>
              <a:t> these three positions are also part of the core team.  Due to the size of our member district, it was important that one of our program specialists and that the program manager be linked to the Sensory Team for day-to-day concerns.  My involvement with the team was and remains intensive in overseeing the team’s professional development, coaching them in the application of skills learned.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in looking at Kotter’s model, our core coalition was the program’s four-person leadership team as I shared earlier, but different coalitions were formed based on the action needed that would drive the change effort.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30</a:t>
            </a:fld>
            <a:endParaRPr lang="en-US"/>
          </a:p>
        </p:txBody>
      </p:sp>
    </p:spTree>
    <p:extLst>
      <p:ext uri="{BB962C8B-B14F-4D97-AF65-F5344CB8AC3E}">
        <p14:creationId xmlns:p14="http://schemas.microsoft.com/office/powerpoint/2010/main" val="3211150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While step 3 in Kotter’s process is creating a vision, I must admit that we created our vision earlier in the process.  Once we decided we wanted to change how we were serving students with </a:t>
            </a:r>
            <a:r>
              <a:rPr lang="en-US" baseline="0" dirty="0" err="1"/>
              <a:t>deafblindness</a:t>
            </a:r>
            <a:r>
              <a:rPr lang="en-US" baseline="0" dirty="0"/>
              <a:t>, we went about creating our vision.  Having a vision is critical to the change process.  The vision is where you want people to go, but having people buy into the destination can be tricky if you aren’t able to communicate your vision clearly.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31</a:t>
            </a:fld>
            <a:endParaRPr lang="en-US"/>
          </a:p>
        </p:txBody>
      </p:sp>
    </p:spTree>
    <p:extLst>
      <p:ext uri="{BB962C8B-B14F-4D97-AF65-F5344CB8AC3E}">
        <p14:creationId xmlns:p14="http://schemas.microsoft.com/office/powerpoint/2010/main" val="1134455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Perhaps</a:t>
            </a:r>
            <a:r>
              <a:rPr lang="en-US" baseline="0" dirty="0"/>
              <a:t> some of you recognize this man.  His name is Simon Sinek, and he’s a famous optimist and leadership consultant.  In his book, “Start with Why”, he says that the inspired leaders and the inspired organizations – regardless of their size, regardless of their industry – all think, act, and communicate from the inside out.  He goes on to say that people don’t buy what you do; they buy why you do it.  Inspired, highly effective organizations are able to communicate ,in order, the why, how, and what regarding what they do, and it is this type of communication that drives others to action. </a:t>
            </a:r>
          </a:p>
          <a:p>
            <a:endParaRPr lang="en-US" baseline="0" dirty="0"/>
          </a:p>
          <a:p>
            <a:r>
              <a:rPr lang="en-US" baseline="0" dirty="0"/>
              <a:t>What does this look like, though, in education?</a:t>
            </a:r>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32</a:t>
            </a:fld>
            <a:endParaRPr lang="en-US"/>
          </a:p>
        </p:txBody>
      </p:sp>
    </p:spTree>
    <p:extLst>
      <p:ext uri="{BB962C8B-B14F-4D97-AF65-F5344CB8AC3E}">
        <p14:creationId xmlns:p14="http://schemas.microsoft.com/office/powerpoint/2010/main" val="2779024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Perhaps you may have heard of Yes</a:t>
            </a:r>
            <a:r>
              <a:rPr lang="en-US" baseline="0" dirty="0"/>
              <a:t> Prep Public Schools.</a:t>
            </a:r>
            <a:endParaRPr lang="en-US" dirty="0"/>
          </a:p>
          <a:p>
            <a:endParaRPr lang="en-US" dirty="0"/>
          </a:p>
          <a:p>
            <a:r>
              <a:rPr lang="en-US" dirty="0"/>
              <a:t>Yes Prep is an</a:t>
            </a:r>
            <a:r>
              <a:rPr lang="en-US" baseline="0" dirty="0"/>
              <a:t> open-enrollment public charter school system that focuses on serving students, grades 6-12, in the Houston area.  It is most well-known for its mission of increasing the number of students from socioeconomically challenged communities who graduate from college.  Every year, a lottery is held, and every year, hundreds of students sit on the waiting list, hoping to receive the call that they will now attend Yes Prep. </a:t>
            </a:r>
          </a:p>
          <a:p>
            <a:endParaRPr lang="en-US" baseline="0" dirty="0"/>
          </a:p>
          <a:p>
            <a:r>
              <a:rPr lang="en-US" baseline="0" dirty="0"/>
              <a:t>Yes Prep follows The Golden Circle of communicating from the inside-out.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33</a:t>
            </a:fld>
            <a:endParaRPr lang="en-US"/>
          </a:p>
        </p:txBody>
      </p:sp>
    </p:spTree>
    <p:extLst>
      <p:ext uri="{BB962C8B-B14F-4D97-AF65-F5344CB8AC3E}">
        <p14:creationId xmlns:p14="http://schemas.microsoft.com/office/powerpoint/2010/main" val="324737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Yes Prep tells you the why first: We exist to send 100% of our students to college.  </a:t>
            </a:r>
          </a:p>
          <a:p>
            <a:endParaRPr lang="en-US" baseline="0" dirty="0"/>
          </a:p>
          <a:p>
            <a:r>
              <a:rPr lang="en-US" baseline="0" dirty="0"/>
              <a:t>Then they tell you the how: Our schools are small and integrated with a specialized curriculum.  We offer rigorous assessments.  We host extended school days and school years.  We offer numerous enrichment opportunities.  We have personalized college counseling for all of our students. </a:t>
            </a:r>
          </a:p>
          <a:p>
            <a:endParaRPr lang="en-US" baseline="0" dirty="0"/>
          </a:p>
          <a:p>
            <a:r>
              <a:rPr lang="en-US" baseline="0" dirty="0"/>
              <a:t>Then after all that, they mention the what: We just so happen to teach kids.  Want to send your children to our school?  Well, of course we do!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core coalition had to discover what our why was.  There are plenty of ways you can do this, but identifying your vision, your “why” is a topic that we won’t be able to devote much time to for our time together today.  However, if I could leave with you with one piece of advice to take with you as you begin defining your vision, it would be this: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34</a:t>
            </a:fld>
            <a:endParaRPr lang="en-US"/>
          </a:p>
        </p:txBody>
      </p:sp>
    </p:spTree>
    <p:extLst>
      <p:ext uri="{BB962C8B-B14F-4D97-AF65-F5344CB8AC3E}">
        <p14:creationId xmlns:p14="http://schemas.microsoft.com/office/powerpoint/2010/main" val="3314493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This perfectly sums it up for me.  One time, I was managing a team of special education teachers in a school district, and we spent a day crafting our vision.  I can recall vividly what happened when I put the following sentence on our brainstorm board: “Our students are visitors.”  This statement caused a lot of discussion.  One teacher remarked, “Some of our students never make it out of special education.  Why would we have that be a part of our vision?” to which I replied, “Because that dream never changes regardless of whether or not the student remains in special education for his entire educational career.”</a:t>
            </a:r>
          </a:p>
          <a:p>
            <a:endParaRPr lang="en-US" baseline="0" dirty="0"/>
          </a:p>
          <a:p>
            <a:r>
              <a:rPr lang="en-US" baseline="0" dirty="0"/>
              <a:t>Dreams are forever, like the quote says.  What is your dream for your students?</a:t>
            </a:r>
          </a:p>
          <a:p>
            <a:endParaRPr lang="en-US" baseline="0" dirty="0"/>
          </a:p>
          <a:p>
            <a:r>
              <a:rPr lang="en-US" baseline="0" dirty="0"/>
              <a:t>For our program, after much discussion among the leadership, our why became one clear, concise sentence.</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35</a:t>
            </a:fld>
            <a:endParaRPr lang="en-US"/>
          </a:p>
        </p:txBody>
      </p:sp>
    </p:spTree>
    <p:extLst>
      <p:ext uri="{BB962C8B-B14F-4D97-AF65-F5344CB8AC3E}">
        <p14:creationId xmlns:p14="http://schemas.microsoft.com/office/powerpoint/2010/main" val="1697513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Notice</a:t>
            </a:r>
            <a:r>
              <a:rPr lang="en-US" baseline="0" dirty="0"/>
              <a:t>, though, that this doesn’t tell you how or what we will do, but it is something that every staff member and every person involved with our program could get behind and believe in.  Notice too that it is a dream.  It is something to strive for in every day, every moment.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36</a:t>
            </a:fld>
            <a:endParaRPr lang="en-US"/>
          </a:p>
        </p:txBody>
      </p:sp>
    </p:spTree>
    <p:extLst>
      <p:ext uri="{BB962C8B-B14F-4D97-AF65-F5344CB8AC3E}">
        <p14:creationId xmlns:p14="http://schemas.microsoft.com/office/powerpoint/2010/main" val="1518014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is how we chose to communicate our vision, our “why”.  When we began communicating from the inside-out,</a:t>
            </a:r>
            <a:r>
              <a:rPr lang="en-US" baseline="0" dirty="0"/>
              <a:t> as Sinek calls it, buy-in increased.  Even though this step is third in Kotter’s 8-step process, In our experience, our core coalition actually created our vision after analyzing our baseline data.  In our opinion, we needed to be able to communicate a plan to various stakeholders, and having our “why” solidified helped with those critical conversations.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37</a:t>
            </a:fld>
            <a:endParaRPr lang="en-US"/>
          </a:p>
        </p:txBody>
      </p:sp>
    </p:spTree>
    <p:extLst>
      <p:ext uri="{BB962C8B-B14F-4D97-AF65-F5344CB8AC3E}">
        <p14:creationId xmlns:p14="http://schemas.microsoft.com/office/powerpoint/2010/main" val="3878426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Again, developing</a:t>
            </a:r>
            <a:r>
              <a:rPr lang="en-US" baseline="0" dirty="0"/>
              <a:t> and communication your vision are topics that really could be explored on their own across a two-day training.  I will only be skimming the surface with you regarding how to communicate your vision, sharing with you how our program decided to do this step.</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38</a:t>
            </a:fld>
            <a:endParaRPr lang="en-US"/>
          </a:p>
        </p:txBody>
      </p:sp>
    </p:spTree>
    <p:extLst>
      <p:ext uri="{BB962C8B-B14F-4D97-AF65-F5344CB8AC3E}">
        <p14:creationId xmlns:p14="http://schemas.microsoft.com/office/powerpoint/2010/main" val="1499339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Communicating your vision is something that needs to be done</a:t>
            </a:r>
            <a:r>
              <a:rPr lang="en-US" baseline="0" dirty="0"/>
              <a:t> every hour of the day in every possible way.  It’s important that you get creative in how you communicate your vision.  Kotter says in his article that your why should be simple enough that it could be explained in less than 5 minutes.  </a:t>
            </a:r>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39</a:t>
            </a:fld>
            <a:endParaRPr lang="en-US"/>
          </a:p>
        </p:txBody>
      </p:sp>
    </p:spTree>
    <p:extLst>
      <p:ext uri="{BB962C8B-B14F-4D97-AF65-F5344CB8AC3E}">
        <p14:creationId xmlns:p14="http://schemas.microsoft.com/office/powerpoint/2010/main" val="620749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 before we go on, it’s important for you to know what a Regional Day School Program for the Deaf or RDSPD is.  </a:t>
            </a:r>
          </a:p>
        </p:txBody>
      </p:sp>
      <p:sp>
        <p:nvSpPr>
          <p:cNvPr id="4" name="Slide Number Placeholder 3"/>
          <p:cNvSpPr>
            <a:spLocks noGrp="1"/>
          </p:cNvSpPr>
          <p:nvPr>
            <p:ph type="sldNum" sz="quarter" idx="10"/>
          </p:nvPr>
        </p:nvSpPr>
        <p:spPr/>
        <p:txBody>
          <a:bodyPr/>
          <a:lstStyle/>
          <a:p>
            <a:fld id="{7FA2072F-2D83-45E2-A1FD-AA2AC1A4C554}" type="slidenum">
              <a:rPr lang="en-US" smtClean="0"/>
              <a:t>4</a:t>
            </a:fld>
            <a:endParaRPr lang="en-US"/>
          </a:p>
        </p:txBody>
      </p:sp>
    </p:spTree>
    <p:extLst>
      <p:ext uri="{BB962C8B-B14F-4D97-AF65-F5344CB8AC3E}">
        <p14:creationId xmlns:p14="http://schemas.microsoft.com/office/powerpoint/2010/main" val="2814084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 my experience, though, one</a:t>
            </a:r>
            <a:r>
              <a:rPr lang="en-US" baseline="0" dirty="0"/>
              <a:t> sentence is really what you shoot for when creating your vision.  It’s an approach referred to as an elevator pitch.  An elevator pitch is a short, concise summary of a process, a product, or an organization and its promise of value.  </a:t>
            </a:r>
          </a:p>
          <a:p>
            <a:endParaRPr lang="en-US" baseline="0" dirty="0"/>
          </a:p>
          <a:p>
            <a:pPr defTabSz="931774">
              <a:defRPr/>
            </a:pPr>
            <a:r>
              <a:rPr lang="en-US" dirty="0"/>
              <a:t>Not a lot of time on the elevator so you have to get right to the point!  I</a:t>
            </a:r>
            <a:r>
              <a:rPr lang="en-US" baseline="0" dirty="0"/>
              <a:t>f you had to explain your vision, your why, to someone you met on the elevator, what would you say?</a:t>
            </a:r>
            <a:endParaRPr lang="en-US" dirty="0"/>
          </a:p>
          <a:p>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40</a:t>
            </a:fld>
            <a:endParaRPr lang="en-US"/>
          </a:p>
        </p:txBody>
      </p:sp>
    </p:spTree>
    <p:extLst>
      <p:ext uri="{BB962C8B-B14F-4D97-AF65-F5344CB8AC3E}">
        <p14:creationId xmlns:p14="http://schemas.microsoft.com/office/powerpoint/2010/main" val="4036945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reason the elevator pitch is helpful, in my opinion, is because you will be communicating your why a lot.  You</a:t>
            </a:r>
            <a:r>
              <a:rPr lang="en-US" baseline="0" dirty="0"/>
              <a:t> want people to be able to articulate the why so they can internalize the why.  If you spend five minutes on describing the why to someone, the chances are good that they will have an idea of what the vision is about, but it is possible the person will walk away with a different understanding than you intended.  </a:t>
            </a:r>
          </a:p>
          <a:p>
            <a:endParaRPr lang="en-US" baseline="0" dirty="0"/>
          </a:p>
          <a:p>
            <a:r>
              <a:rPr lang="en-US" baseline="0" dirty="0"/>
              <a:t>One sentence a person can repeat over and over, time and time again, in good times and in bad, when barriers appear and when explanations are needed, is powerful.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41</a:t>
            </a:fld>
            <a:endParaRPr lang="en-US"/>
          </a:p>
        </p:txBody>
      </p:sp>
    </p:spTree>
    <p:extLst>
      <p:ext uri="{BB962C8B-B14F-4D97-AF65-F5344CB8AC3E}">
        <p14:creationId xmlns:p14="http://schemas.microsoft.com/office/powerpoint/2010/main" val="374425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For us, we focused a lot of our communication on weekly meetings with the Sensory Team so that we could regularly revisit the vision, the “why”.  In phone and e-mail conversations, I regularly cited our why, making the connection between the work and the purpose.  In critical conversations as the team worked through the year and applied their learning, the why was shared.  This year, we have moved our communication forward by having a program logo designed and encouraging staff to purchase t-shirts.  We are also going to look into redesigning our webpage so that our why is apparent.  </a:t>
            </a:r>
          </a:p>
          <a:p>
            <a:endParaRPr lang="en-US" baseline="0" dirty="0"/>
          </a:p>
          <a:p>
            <a:r>
              <a:rPr lang="en-US" baseline="0" dirty="0"/>
              <a:t>I would also add that it’s important to be consistent.  If your actions do not match your words, individuals will not buy-in to your why nor will they support your change efforts.  Again, it’s important to identify a why you can fully support as you move forward. </a:t>
            </a:r>
          </a:p>
          <a:p>
            <a:endParaRPr lang="en-US" baseline="0" dirty="0"/>
          </a:p>
          <a:p>
            <a:r>
              <a:rPr lang="en-US" baseline="0" dirty="0"/>
              <a:t>People will endeavor towards difficult goals if they know and believe the work is purposeful.  Our work is undoubtedly challenging!  To this end, you can never, in my opinion, say your why enough.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42</a:t>
            </a:fld>
            <a:endParaRPr lang="en-US"/>
          </a:p>
        </p:txBody>
      </p:sp>
    </p:spTree>
    <p:extLst>
      <p:ext uri="{BB962C8B-B14F-4D97-AF65-F5344CB8AC3E}">
        <p14:creationId xmlns:p14="http://schemas.microsoft.com/office/powerpoint/2010/main" val="3342681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Just</a:t>
            </a:r>
            <a:r>
              <a:rPr lang="en-US" baseline="0" dirty="0"/>
              <a:t> like the Rebel Alliance communicated its vision of a free universe and empowered its small band of TIE Fighters to resist the Empire, so too do you need to empower others to act on your vision, your “why”.  </a:t>
            </a:r>
          </a:p>
          <a:p>
            <a:endParaRPr lang="en-US" baseline="0" dirty="0"/>
          </a:p>
          <a:p>
            <a:r>
              <a:rPr lang="en-US" dirty="0"/>
              <a:t>When we</a:t>
            </a:r>
            <a:r>
              <a:rPr lang="en-US" baseline="0" dirty="0"/>
              <a:t> created our Sensory Team, we knew there would be some logistical changes in how we did business, but we couldn’t have anticipated all of the tweaks we would need to make.  Our staff throughout our program were incredibly helpful with this as they asked questions and shared concerns.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43</a:t>
            </a:fld>
            <a:endParaRPr lang="en-US"/>
          </a:p>
        </p:txBody>
      </p:sp>
    </p:spTree>
    <p:extLst>
      <p:ext uri="{BB962C8B-B14F-4D97-AF65-F5344CB8AC3E}">
        <p14:creationId xmlns:p14="http://schemas.microsoft.com/office/powerpoint/2010/main" val="3090578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An</a:t>
            </a:r>
            <a:r>
              <a:rPr lang="en-US" baseline="0" dirty="0"/>
              <a:t> obvious obstacle we were able to predict was IEP meeting participation, including required attendance, documentation on the schedule of services page, and required signatures.   We also knew that our sensory team would need to have time to collaborate with one another so weekly meetings were established from the beginning.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44</a:t>
            </a:fld>
            <a:endParaRPr lang="en-US"/>
          </a:p>
        </p:txBody>
      </p:sp>
    </p:spTree>
    <p:extLst>
      <p:ext uri="{BB962C8B-B14F-4D97-AF65-F5344CB8AC3E}">
        <p14:creationId xmlns:p14="http://schemas.microsoft.com/office/powerpoint/2010/main" val="2060664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Not so obvious barriers we discovered along the way were -</a:t>
            </a:r>
          </a:p>
          <a:p>
            <a:pPr marL="174708" indent="-174708">
              <a:buFont typeface="Arial" panose="020B0604020202020204" pitchFamily="34" charset="0"/>
              <a:buChar char="•"/>
            </a:pPr>
            <a:r>
              <a:rPr lang="en-US" dirty="0"/>
              <a:t>how to address identification of students with </a:t>
            </a:r>
            <a:r>
              <a:rPr lang="en-US" dirty="0" err="1"/>
              <a:t>deafblindness</a:t>
            </a:r>
            <a:r>
              <a:rPr lang="en-US" dirty="0"/>
              <a:t> at their initial evaluations</a:t>
            </a:r>
            <a:r>
              <a:rPr lang="en-US" baseline="0" dirty="0"/>
              <a:t>, </a:t>
            </a:r>
          </a:p>
          <a:p>
            <a:pPr marL="174708" indent="-174708">
              <a:buFont typeface="Arial" panose="020B0604020202020204" pitchFamily="34" charset="0"/>
              <a:buChar char="•"/>
            </a:pPr>
            <a:r>
              <a:rPr lang="en-US" baseline="0" dirty="0"/>
              <a:t>how to free up our teacher of the </a:t>
            </a:r>
            <a:r>
              <a:rPr lang="en-US" baseline="0" dirty="0" err="1"/>
              <a:t>deafblind’s</a:t>
            </a:r>
            <a:r>
              <a:rPr lang="en-US" baseline="0" dirty="0"/>
              <a:t> time so she could collaborate with different assessment teams</a:t>
            </a:r>
          </a:p>
          <a:p>
            <a:pPr marL="174708" indent="-174708">
              <a:buFont typeface="Arial" panose="020B0604020202020204" pitchFamily="34" charset="0"/>
              <a:buChar char="•"/>
            </a:pPr>
            <a:r>
              <a:rPr lang="en-US" baseline="0" dirty="0"/>
              <a:t>how to use a data-driven process for determining the need for a skilled one-to-one aide or intervener</a:t>
            </a:r>
          </a:p>
          <a:p>
            <a:pPr marL="174708" indent="-174708">
              <a:buFont typeface="Arial" panose="020B0604020202020204" pitchFamily="34" charset="0"/>
              <a:buChar char="•"/>
            </a:pPr>
            <a:r>
              <a:rPr lang="en-US" baseline="0" dirty="0"/>
              <a:t>How to ensure that other itinerant teachers for the deaf or visually impaired within the district adhered to the same recommendations, approaches, and/or philosophies</a:t>
            </a:r>
          </a:p>
          <a:p>
            <a:endParaRPr lang="en-US" baseline="0" dirty="0"/>
          </a:p>
          <a:p>
            <a:r>
              <a:rPr lang="en-US" baseline="0" dirty="0"/>
              <a:t>These are barriers we are continuing to work on as we move into Year 2.</a:t>
            </a:r>
          </a:p>
        </p:txBody>
      </p:sp>
      <p:sp>
        <p:nvSpPr>
          <p:cNvPr id="4" name="Slide Number Placeholder 3"/>
          <p:cNvSpPr>
            <a:spLocks noGrp="1"/>
          </p:cNvSpPr>
          <p:nvPr>
            <p:ph type="sldNum" sz="quarter" idx="10"/>
          </p:nvPr>
        </p:nvSpPr>
        <p:spPr/>
        <p:txBody>
          <a:bodyPr/>
          <a:lstStyle/>
          <a:p>
            <a:fld id="{7FA2072F-2D83-45E2-A1FD-AA2AC1A4C554}" type="slidenum">
              <a:rPr lang="en-US" smtClean="0"/>
              <a:t>45</a:t>
            </a:fld>
            <a:endParaRPr lang="en-US"/>
          </a:p>
        </p:txBody>
      </p:sp>
    </p:spTree>
    <p:extLst>
      <p:ext uri="{BB962C8B-B14F-4D97-AF65-F5344CB8AC3E}">
        <p14:creationId xmlns:p14="http://schemas.microsoft.com/office/powerpoint/2010/main" val="1676715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Imagine if someone said to you, “We are going on a </a:t>
            </a:r>
            <a:r>
              <a:rPr lang="en-US" baseline="0" dirty="0"/>
              <a:t>trip to India tomorrow.  We will not be taking a flight.  We will get there by car and boat!”  You would be initially excited about all of the things you would get to see and experience, right?  But then, as the journey progressed, it might become difficult to maintain that excitement, especially if say, you get a flat tire or your cell phone breaks with all the photos you’re taking.  </a:t>
            </a:r>
          </a:p>
          <a:p>
            <a:endParaRPr lang="en-US" baseline="0" dirty="0"/>
          </a:p>
          <a:p>
            <a:r>
              <a:rPr lang="en-US" baseline="0" dirty="0"/>
              <a:t>That’s why it would be important to celebrate all of the wonderful things happening around you while you traveled to India.  And as you might expect, some of those small things that are happening to you along the way might be considered more amazing than the Taj Mahal.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46</a:t>
            </a:fld>
            <a:endParaRPr lang="en-US"/>
          </a:p>
        </p:txBody>
      </p:sp>
    </p:spTree>
    <p:extLst>
      <p:ext uri="{BB962C8B-B14F-4D97-AF65-F5344CB8AC3E}">
        <p14:creationId xmlns:p14="http://schemas.microsoft.com/office/powerpoint/2010/main" val="3077092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a:t>
            </a:r>
            <a:r>
              <a:rPr lang="en-US" baseline="0" dirty="0"/>
              <a:t> a change agent, it’s not enough to hope that your team will accomplish your vision, your “why”.  You have to give the team something concrete to shoot for, but it can’t be something that is so difficult that the team abandons the whole idea.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47</a:t>
            </a:fld>
            <a:endParaRPr lang="en-US"/>
          </a:p>
        </p:txBody>
      </p:sp>
    </p:spTree>
    <p:extLst>
      <p:ext uri="{BB962C8B-B14F-4D97-AF65-F5344CB8AC3E}">
        <p14:creationId xmlns:p14="http://schemas.microsoft.com/office/powerpoint/2010/main" val="3659228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a:t>
            </a:r>
            <a:r>
              <a:rPr lang="en-US" baseline="0" dirty="0"/>
              <a:t> leadership perspective, we</a:t>
            </a:r>
            <a:r>
              <a:rPr lang="en-US" dirty="0"/>
              <a:t> knew we wanted</a:t>
            </a:r>
            <a:r>
              <a:rPr lang="en-US" baseline="0" dirty="0"/>
              <a:t> to increase the number of students with </a:t>
            </a:r>
            <a:r>
              <a:rPr lang="en-US" baseline="0" dirty="0" err="1"/>
              <a:t>deafblindness</a:t>
            </a:r>
            <a:r>
              <a:rPr lang="en-US" baseline="0" dirty="0"/>
              <a:t> being directly served by our program.  I encouraged this by setting up the following explicit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At the beginning of the 2015-2016 school year, the Sensory Team reviewed programming for five candidates as part of choosing their focus student for the Texas Teacher of the Deafblind Pilot.  By facilitating such a review, the team discovered on their own that students with </a:t>
            </a:r>
            <a:r>
              <a:rPr lang="en-US" baseline="0" dirty="0" err="1"/>
              <a:t>deafblindness</a:t>
            </a:r>
            <a:r>
              <a:rPr lang="en-US" baseline="0" dirty="0"/>
              <a:t> received consultative rather than direct services for both auditory and visual needs.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 utilized cognitive coaching strategies to encourage team members to reach their own conclusions when faced with student concerns.  For example, when our teacher of the deaf asked how much service time would be needed for one of our students, I asked her, “Given what the student’s goals and objectives are, how much time do you think you would need to help her make one year’s progress?”  Unless it is an administrative issue, the team knows that I don’t tend to immediately answer many of their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 recognized that members of our Sensory Team did not know exactly what instructional services they could offer to students who are deafblind.  We focused on providing intensive professional development for the team that explicitly showed them what teachers of the visually impaired or teachers of the deaf or COMS could do to support students with </a:t>
            </a:r>
            <a:r>
              <a:rPr lang="en-US" baseline="0" dirty="0" err="1"/>
              <a:t>deafblindness</a:t>
            </a:r>
            <a:r>
              <a:rPr lang="en-US" baseline="0" dirty="0"/>
              <a:t>’ learning.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p:txBody>
      </p:sp>
      <p:sp>
        <p:nvSpPr>
          <p:cNvPr id="4" name="Slide Number Placeholder 3"/>
          <p:cNvSpPr>
            <a:spLocks noGrp="1"/>
          </p:cNvSpPr>
          <p:nvPr>
            <p:ph type="sldNum" sz="quarter" idx="10"/>
          </p:nvPr>
        </p:nvSpPr>
        <p:spPr/>
        <p:txBody>
          <a:bodyPr/>
          <a:lstStyle/>
          <a:p>
            <a:fld id="{7FA2072F-2D83-45E2-A1FD-AA2AC1A4C554}" type="slidenum">
              <a:rPr lang="en-US" smtClean="0"/>
              <a:t>48</a:t>
            </a:fld>
            <a:endParaRPr lang="en-US"/>
          </a:p>
        </p:txBody>
      </p:sp>
    </p:spTree>
    <p:extLst>
      <p:ext uri="{BB962C8B-B14F-4D97-AF65-F5344CB8AC3E}">
        <p14:creationId xmlns:p14="http://schemas.microsoft.com/office/powerpoint/2010/main" val="3254424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And every</a:t>
            </a:r>
            <a:r>
              <a:rPr lang="en-US" baseline="0" dirty="0"/>
              <a:t> student that was added became a celebration for us.  That was a wonderful short-term win!  But there were more!</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49</a:t>
            </a:fld>
            <a:endParaRPr lang="en-US"/>
          </a:p>
        </p:txBody>
      </p:sp>
    </p:spTree>
    <p:extLst>
      <p:ext uri="{BB962C8B-B14F-4D97-AF65-F5344CB8AC3E}">
        <p14:creationId xmlns:p14="http://schemas.microsoft.com/office/powerpoint/2010/main" val="65614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RDSPD is a unique programming option within the state of Texas in which school districts and charter schools enter into shared service arrangements (i.e., a legally-binding contract) to consolidate special education services that benefit students who are deaf and hard of hearing. RDSPDs were established in an attempt to provide services more effectively and efficiently due to the low-incidence nature of hearing loss (TEA,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a:t>
            </a:r>
            <a:r>
              <a:rPr lang="en-US" baseline="0" dirty="0"/>
              <a:t> as I progress through the presentation, you may at times hear me say the abbreviation, “AI”.  This is a term used only in Texas.  In Texas, students with hearing loss can be eligible for special education as a student with an auditory impairment or AI.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a:t>
            </a:fld>
            <a:endParaRPr lang="en-US"/>
          </a:p>
        </p:txBody>
      </p:sp>
    </p:spTree>
    <p:extLst>
      <p:ext uri="{BB962C8B-B14F-4D97-AF65-F5344CB8AC3E}">
        <p14:creationId xmlns:p14="http://schemas.microsoft.com/office/powerpoint/2010/main" val="1609046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baseline="0" dirty="0"/>
              <a:t>Kotter says in his article that short-term wins are scored within 12-24 months of the change effort.  </a:t>
            </a:r>
            <a:r>
              <a:rPr lang="en-US" dirty="0"/>
              <a:t>Remember these</a:t>
            </a:r>
            <a:r>
              <a:rPr lang="en-US" baseline="0" dirty="0"/>
              <a:t> points from the beginning?  Believe it or not, these are all short-term wins.  They were all completed within 12 months of when we started on our journey.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50</a:t>
            </a:fld>
            <a:endParaRPr lang="en-US"/>
          </a:p>
        </p:txBody>
      </p:sp>
    </p:spTree>
    <p:extLst>
      <p:ext uri="{BB962C8B-B14F-4D97-AF65-F5344CB8AC3E}">
        <p14:creationId xmlns:p14="http://schemas.microsoft.com/office/powerpoint/2010/main" val="2094495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a:t>
            </a:r>
            <a:r>
              <a:rPr lang="en-US" baseline="0" dirty="0"/>
              <a:t> let’s go cross-continental now.  When South Africa renounced Apartheid and freed Nelson Mandela, these changes did not automatically unite their nation.  Though they were steps in the right direction, more change was needed to help the nation begin the healing process of years of racial hostility and division.  Nelson Mandela knew this, and when he was elected president, he decided that he would consolidate these improvements by focusing on the most unlikely of vehicles in his country: The South African rugby team – the South </a:t>
            </a:r>
            <a:r>
              <a:rPr lang="en-US" baseline="0"/>
              <a:t>African Springboks.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51</a:t>
            </a:fld>
            <a:endParaRPr lang="en-US"/>
          </a:p>
        </p:txBody>
      </p:sp>
    </p:spTree>
    <p:extLst>
      <p:ext uri="{BB962C8B-B14F-4D97-AF65-F5344CB8AC3E}">
        <p14:creationId xmlns:p14="http://schemas.microsoft.com/office/powerpoint/2010/main" val="2842923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effectLst/>
              </a:rPr>
              <a:t>Although South Africa was instrumental in the creation of the </a:t>
            </a:r>
            <a:r>
              <a:rPr lang="en-US" dirty="0">
                <a:effectLst/>
                <a:hlinkClick r:id="rId4" tooltip="Rugby World Cup"/>
              </a:rPr>
              <a:t>Rugby World Cup</a:t>
            </a:r>
            <a:r>
              <a:rPr lang="en-US" dirty="0">
                <a:effectLst/>
              </a:rPr>
              <a:t> competition, the Springboks did not compete in the first two </a:t>
            </a:r>
            <a:r>
              <a:rPr lang="en-US" dirty="0">
                <a:effectLst/>
                <a:hlinkClick r:id="rId4" tooltip="Rugby World Cup"/>
              </a:rPr>
              <a:t>World Cups</a:t>
            </a:r>
            <a:r>
              <a:rPr lang="en-US" dirty="0">
                <a:effectLst/>
              </a:rPr>
              <a:t> in </a:t>
            </a:r>
            <a:r>
              <a:rPr lang="en-US" dirty="0">
                <a:effectLst/>
                <a:hlinkClick r:id="rId5" tooltip="1987 Rugby World Cup"/>
              </a:rPr>
              <a:t>1987</a:t>
            </a:r>
            <a:r>
              <a:rPr lang="en-US" dirty="0">
                <a:effectLst/>
              </a:rPr>
              <a:t> and </a:t>
            </a:r>
            <a:r>
              <a:rPr lang="en-US" dirty="0">
                <a:effectLst/>
                <a:hlinkClick r:id="rId6" tooltip="1991 Rugby World Cup"/>
              </a:rPr>
              <a:t>1991</a:t>
            </a:r>
            <a:r>
              <a:rPr lang="en-US" dirty="0">
                <a:effectLst/>
              </a:rPr>
              <a:t> because of </a:t>
            </a:r>
            <a:r>
              <a:rPr lang="en-US" dirty="0">
                <a:effectLst/>
                <a:hlinkClick r:id="rId7" tooltip="Anti-Apartheid Movement"/>
              </a:rPr>
              <a:t>anti-apartheid</a:t>
            </a:r>
            <a:r>
              <a:rPr lang="en-US" dirty="0">
                <a:effectLst/>
              </a:rPr>
              <a:t> </a:t>
            </a:r>
            <a:r>
              <a:rPr lang="en-US" dirty="0">
                <a:effectLst/>
                <a:hlinkClick r:id="rId8" tooltip="Sporting boycott of South Africa during the Apartheid era"/>
              </a:rPr>
              <a:t>sporting boycotts</a:t>
            </a:r>
            <a:r>
              <a:rPr lang="en-US" dirty="0">
                <a:effectLst/>
              </a:rPr>
              <a:t> of South Africa. Nelson Mandela was elected president of</a:t>
            </a:r>
            <a:r>
              <a:rPr lang="en-US" baseline="0" dirty="0">
                <a:effectLst/>
              </a:rPr>
              <a:t> South Africa in 1994.  </a:t>
            </a:r>
            <a:r>
              <a:rPr lang="en-US" dirty="0">
                <a:effectLst/>
              </a:rPr>
              <a:t>The next year, the South African rugby</a:t>
            </a:r>
            <a:r>
              <a:rPr lang="en-US" baseline="0" dirty="0">
                <a:effectLst/>
              </a:rPr>
              <a:t> </a:t>
            </a:r>
            <a:r>
              <a:rPr lang="en-US" dirty="0">
                <a:effectLst/>
              </a:rPr>
              <a:t>team made its World Cup debut in </a:t>
            </a:r>
            <a:r>
              <a:rPr lang="en-US" dirty="0">
                <a:effectLst/>
                <a:hlinkClick r:id="rId9" tooltip="1995 Rugby World Cup"/>
              </a:rPr>
              <a:t>1995</a:t>
            </a:r>
            <a:r>
              <a:rPr lang="en-US" dirty="0">
                <a:effectLst/>
              </a:rPr>
              <a:t>, when the newly </a:t>
            </a:r>
            <a:r>
              <a:rPr lang="en-US" dirty="0">
                <a:effectLst/>
                <a:hlinkClick r:id="rId10" tooltip="History of South Africa (1994–present)"/>
              </a:rPr>
              <a:t>democratic South Africa</a:t>
            </a:r>
            <a:r>
              <a:rPr lang="en-US" dirty="0">
                <a:effectLst/>
              </a:rPr>
              <a:t> hosted the tournament. </a:t>
            </a:r>
          </a:p>
          <a:p>
            <a:endParaRPr lang="en-US" dirty="0">
              <a:effectLst/>
            </a:endParaRPr>
          </a:p>
          <a:p>
            <a:r>
              <a:rPr lang="en-US" dirty="0">
                <a:effectLst/>
              </a:rPr>
              <a:t>Facing</a:t>
            </a:r>
            <a:r>
              <a:rPr lang="en-US" baseline="0" dirty="0">
                <a:effectLst/>
              </a:rPr>
              <a:t> tough criticism from black South Africans, Mandela was determined to bring the two subcultures together.  Fearful of civil war, he saw rugby as the mechanism to bring his country together.  Mandela met with the Springbok captain, Francois </a:t>
            </a:r>
            <a:r>
              <a:rPr lang="en-US" baseline="0" dirty="0" err="1">
                <a:effectLst/>
              </a:rPr>
              <a:t>Pienaar</a:t>
            </a:r>
            <a:r>
              <a:rPr lang="en-US" baseline="0" dirty="0">
                <a:effectLst/>
              </a:rPr>
              <a:t>, and forged a friendship that proved to be critical. Along with other players and staff members, they helped change the attitude of their country to one of reconciliation and togetherness.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the picture above, you can see Nelson Mandela wearing the hat</a:t>
            </a:r>
            <a:r>
              <a:rPr lang="en-US" baseline="0" dirty="0">
                <a:effectLst/>
              </a:rPr>
              <a:t> and jersey of the Springboks.  The jersey itself was the symbol to </a:t>
            </a:r>
            <a:r>
              <a:rPr lang="en-US" baseline="0" dirty="0"/>
              <a:t>the black population in South Africa of oppression, privilege, and separation.  Mandela purposefully chose to wear the jersey of number 6, Francois </a:t>
            </a:r>
            <a:r>
              <a:rPr lang="en-US" baseline="0" dirty="0" err="1"/>
              <a:t>Pienaar</a:t>
            </a:r>
            <a:r>
              <a:rPr lang="en-US" baseline="0" dirty="0"/>
              <a:t>, the team’s Caucasian captain.  Mandela symbolized in this moment being one with his people, but also of being one with those that had oppressed black South Africans for so long.  </a:t>
            </a:r>
            <a:endParaRPr lang="en-US" dirty="0"/>
          </a:p>
          <a:p>
            <a:endParaRPr lang="en-US" dirty="0">
              <a:effectLst/>
            </a:endParaRPr>
          </a:p>
          <a:p>
            <a:r>
              <a:rPr lang="en-US" dirty="0">
                <a:effectLst/>
              </a:rPr>
              <a:t>The Springboks defeated the New Zealand </a:t>
            </a:r>
            <a:r>
              <a:rPr lang="en-US" dirty="0">
                <a:effectLst/>
                <a:hlinkClick r:id="rId11" tooltip="New Zealand national rugby union team"/>
              </a:rPr>
              <a:t>All Blacks</a:t>
            </a:r>
            <a:r>
              <a:rPr lang="en-US" dirty="0">
                <a:effectLst/>
              </a:rPr>
              <a:t> 15–12 in the </a:t>
            </a:r>
            <a:r>
              <a:rPr lang="en-US" dirty="0">
                <a:effectLst/>
                <a:hlinkClick r:id="rId9" tooltip="1995 Rugby World Cup"/>
              </a:rPr>
              <a:t>final</a:t>
            </a:r>
            <a:r>
              <a:rPr lang="en-US" dirty="0">
                <a:effectLst/>
              </a:rPr>
              <a:t>, which is now remembered as one of the greatest moments in </a:t>
            </a:r>
            <a:r>
              <a:rPr lang="en-US" dirty="0">
                <a:effectLst/>
                <a:hlinkClick r:id="rId12" tooltip="List of years in South African sport"/>
              </a:rPr>
              <a:t>South Africa's sporting history</a:t>
            </a:r>
            <a:r>
              <a:rPr lang="en-US" dirty="0">
                <a:effectLst/>
              </a:rPr>
              <a:t>, and a watershed moment in the post-Apartheid nation-building process.  The</a:t>
            </a:r>
            <a:r>
              <a:rPr lang="en-US" baseline="0" dirty="0">
                <a:effectLst/>
              </a:rPr>
              <a:t> 2009 movie, </a:t>
            </a:r>
            <a:r>
              <a:rPr lang="en-US" i="1" baseline="0" dirty="0" err="1">
                <a:effectLst/>
              </a:rPr>
              <a:t>Invictus</a:t>
            </a:r>
            <a:r>
              <a:rPr lang="en-US" baseline="0" dirty="0">
                <a:effectLst/>
              </a:rPr>
              <a:t>, with Matt Damon and Morgan Freeman tells this story in dramatic fashion. </a:t>
            </a:r>
            <a:endParaRPr lang="en-US"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52</a:t>
            </a:fld>
            <a:endParaRPr lang="en-US"/>
          </a:p>
        </p:txBody>
      </p:sp>
    </p:spTree>
    <p:extLst>
      <p:ext uri="{BB962C8B-B14F-4D97-AF65-F5344CB8AC3E}">
        <p14:creationId xmlns:p14="http://schemas.microsoft.com/office/powerpoint/2010/main" val="589532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Nelson Mandela knew that the abolishment of Apartheid</a:t>
            </a:r>
            <a:r>
              <a:rPr lang="en-US" baseline="0" dirty="0"/>
              <a:t> in and of itself was not enough to bring about the lasting change South Africa needed.  He consolidated improvements and produced more change through the unlikely vehicle of South African rugby.   </a:t>
            </a:r>
          </a:p>
          <a:p>
            <a:endParaRPr lang="en-US" baseline="0" dirty="0"/>
          </a:p>
          <a:p>
            <a:r>
              <a:rPr lang="en-US" dirty="0"/>
              <a:t>Currently, we are working within this stage.  It’s important to maintain that sense of urgency more</a:t>
            </a:r>
            <a:r>
              <a:rPr lang="en-US" baseline="0" dirty="0"/>
              <a:t> </a:t>
            </a:r>
            <a:r>
              <a:rPr lang="en-US" dirty="0"/>
              <a:t>so now than ever before, especially after having made those short-term wins.  Otherwise, we could run the risk of losing momentum.  Now, we are running into “deep change”, and this</a:t>
            </a:r>
            <a:r>
              <a:rPr lang="en-US" baseline="0" dirty="0"/>
              <a:t> is where motivating people is key.  We can’t afford to skip the hard stuff.  </a:t>
            </a:r>
            <a:endParaRPr lang="en-US" dirty="0"/>
          </a:p>
          <a:p>
            <a:endParaRPr lang="en-US" dirty="0"/>
          </a:p>
          <a:p>
            <a:r>
              <a:rPr lang="en-US" dirty="0"/>
              <a:t>As a leadership team, we are attempting</a:t>
            </a:r>
            <a:r>
              <a:rPr lang="en-US" baseline="0" dirty="0"/>
              <a:t> to leverage our short-term wins to  make bigger changes with systems and structures.  We are working on this stage of the process by building our credibility and identifying those things that require deeper intervention to change.  For example, our itinerant teacher of the deafblind has a caseload of 10 students.  Not every student in our member district has the opportunity to directly receive services from our itinerant teacher of the deafblind.  We recognize that we need an additional teacher of the deafblind, and perhaps even a second Sensory Team.  Ensuring consistency when it comes to programming decisions is also a critical issue.  Our Sensory Team needs to be involved with initial evaluations and reevaluations for students with </a:t>
            </a:r>
            <a:r>
              <a:rPr lang="en-US" baseline="0" dirty="0" err="1"/>
              <a:t>deafblindness</a:t>
            </a:r>
            <a:r>
              <a:rPr lang="en-US" baseline="0" dirty="0"/>
              <a:t>.  We are currently investigating how to make this happen.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53</a:t>
            </a:fld>
            <a:endParaRPr lang="en-US"/>
          </a:p>
        </p:txBody>
      </p:sp>
    </p:spTree>
    <p:extLst>
      <p:ext uri="{BB962C8B-B14F-4D97-AF65-F5344CB8AC3E}">
        <p14:creationId xmlns:p14="http://schemas.microsoft.com/office/powerpoint/2010/main" val="411075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When</a:t>
            </a:r>
            <a:r>
              <a:rPr lang="en-US" baseline="0" dirty="0"/>
              <a:t> we enter a new organization, we usually know right away whether or not leadership has established a healthy work culture or not.  Culture is a shared set beliefs and values that is expressed through common behaviors and attitudes.  Culture is what makes your change efforts truly permanent.  </a:t>
            </a:r>
          </a:p>
          <a:p>
            <a:endParaRPr lang="en-US" baseline="0" dirty="0"/>
          </a:p>
          <a:p>
            <a:r>
              <a:rPr lang="en-US" baseline="0" dirty="0"/>
              <a:t>As a leader, you and your team want to be in control of creating and shaping the culture.  You do not want to leave this to chance, because, as the picture indicates here, you might not like the end result.  That’s why it is critical that you solidify the change you are creating by making it a part of the work culture. But how do you do that?</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54</a:t>
            </a:fld>
            <a:endParaRPr lang="en-US"/>
          </a:p>
        </p:txBody>
      </p:sp>
    </p:spTree>
    <p:extLst>
      <p:ext uri="{BB962C8B-B14F-4D97-AF65-F5344CB8AC3E}">
        <p14:creationId xmlns:p14="http://schemas.microsoft.com/office/powerpoint/2010/main" val="3195774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Most recently, I asked our team the following question: If one of you were to leave to find a new path in life, would this team, this approach, continue?”  The answer was unanimous – No.  They are right too.  If our Sensory Team is not accepted by the district leadership as a permanent fixture, it is on very shaky ground should one of us decide to begin a new adventure.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55</a:t>
            </a:fld>
            <a:endParaRPr lang="en-US"/>
          </a:p>
        </p:txBody>
      </p:sp>
    </p:spTree>
    <p:extLst>
      <p:ext uri="{BB962C8B-B14F-4D97-AF65-F5344CB8AC3E}">
        <p14:creationId xmlns:p14="http://schemas.microsoft.com/office/powerpoint/2010/main" val="97921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Kotter says that at</a:t>
            </a:r>
            <a:r>
              <a:rPr lang="en-US" baseline="0" dirty="0"/>
              <a:t> this stage, it is important to really show people how the new approach has led to big improvements.  We are becoming more explicit in how we share our success with higher leadership.  We want to make sure everyone sees the connections we see.  </a:t>
            </a:r>
          </a:p>
          <a:p>
            <a:endParaRPr lang="en-US" baseline="0" dirty="0"/>
          </a:p>
          <a:p>
            <a:r>
              <a:rPr lang="en-US" baseline="0" dirty="0"/>
              <a:t>As I mentioned earlier, every RDSPD has a Management Board, and I meet with our board at least two times a year.  I make sure I highlight the work the Sensory Team is doing at each of these meetings.  I also look for opportunities to share our story.  While webinars are a wonderful platform to share, what I am really referring to is the day-to-day interactions I have within my professional circles.  There’s real power in the telling of a vivid story that highlights what the Sensory Team does and why it is succeeding as every telling takes the Sensory Team from “a fad” to “a fixture”.  </a:t>
            </a:r>
          </a:p>
          <a:p>
            <a:endParaRPr lang="en-US" baseline="0" dirty="0"/>
          </a:p>
          <a:p>
            <a:r>
              <a:rPr lang="en-US" baseline="0" dirty="0"/>
              <a:t>Additional ways to build change through culture include:</a:t>
            </a:r>
          </a:p>
          <a:p>
            <a:pPr marL="171450" indent="-171450">
              <a:buFont typeface="Arial" panose="020B0604020202020204" pitchFamily="34" charset="0"/>
              <a:buChar char="•"/>
            </a:pPr>
            <a:r>
              <a:rPr lang="en-US" baseline="0" dirty="0"/>
              <a:t>Using new employee orientation for our program as a way to demonstrate that our Sensory Team matters and is invaluable</a:t>
            </a:r>
          </a:p>
          <a:p>
            <a:pPr marL="171450" indent="-171450">
              <a:buFont typeface="Arial" panose="020B0604020202020204" pitchFamily="34" charset="0"/>
              <a:buChar char="•"/>
            </a:pPr>
            <a:r>
              <a:rPr lang="en-US" baseline="0" dirty="0"/>
              <a:t>Promoting Sensory Team members by having them participate in influential and visible events.  For example, our itinerant teacher of the deafblind will be presenting at our upcoming statewide deafblind symposium in March.</a:t>
            </a:r>
          </a:p>
          <a:p>
            <a:pPr marL="0" indent="0">
              <a:buFont typeface="Arial" panose="020B0604020202020204" pitchFamily="34" charset="0"/>
              <a:buNone/>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56</a:t>
            </a:fld>
            <a:endParaRPr lang="en-US"/>
          </a:p>
        </p:txBody>
      </p:sp>
    </p:spTree>
    <p:extLst>
      <p:ext uri="{BB962C8B-B14F-4D97-AF65-F5344CB8AC3E}">
        <p14:creationId xmlns:p14="http://schemas.microsoft.com/office/powerpoint/2010/main" val="536143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There is heavier lifting,</a:t>
            </a:r>
            <a:r>
              <a:rPr lang="en-US" baseline="0" dirty="0"/>
              <a:t> though, then the previously mentioned suggestions.</a:t>
            </a:r>
          </a:p>
          <a:p>
            <a:endParaRPr lang="en-US" baseline="0" dirty="0"/>
          </a:p>
          <a:p>
            <a:r>
              <a:rPr lang="en-US" dirty="0"/>
              <a:t>To help</a:t>
            </a:r>
            <a:r>
              <a:rPr lang="en-US" baseline="0" dirty="0"/>
              <a:t> make our Sensory Team “business-as-usual” for our program, we have begun working on writing our operating guidelines.  As of today, the team has finished the guidelines for evaluations and is currently working on guidelines related to a continuum of placement options, assistive technology, and the determination of instructional and related services.  </a:t>
            </a:r>
          </a:p>
          <a:p>
            <a:endParaRPr lang="en-US" baseline="0" dirty="0"/>
          </a:p>
          <a:p>
            <a:r>
              <a:rPr lang="en-US" baseline="0" dirty="0"/>
              <a:t>The team is also working with other departments in the district to help develop and document procedures, such as how the team will be involved in initial and reevaluations.  </a:t>
            </a:r>
          </a:p>
          <a:p>
            <a:endParaRPr lang="en-US" baseline="0" dirty="0"/>
          </a:p>
          <a:p>
            <a:r>
              <a:rPr lang="en-US" baseline="0" dirty="0"/>
              <a:t>Finally, the team has joined a larger regional collaborative that focuses on supporting teams for students with </a:t>
            </a:r>
            <a:r>
              <a:rPr lang="en-US" baseline="0" dirty="0" err="1"/>
              <a:t>deafblindness</a:t>
            </a:r>
            <a:r>
              <a:rPr lang="en-US" baseline="0" dirty="0"/>
              <a:t>, connecting with other professionals who have been through the Texas Teacher of the Deafblind Pilot Project.  Our Sensory Team has expressed that they have felt even more validated and empowered from participating in this collaborative because they have had the opportunity to meet and network with other local professionals who are walking the same path they are on.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57</a:t>
            </a:fld>
            <a:endParaRPr lang="en-US"/>
          </a:p>
        </p:txBody>
      </p:sp>
    </p:spTree>
    <p:extLst>
      <p:ext uri="{BB962C8B-B14F-4D97-AF65-F5344CB8AC3E}">
        <p14:creationId xmlns:p14="http://schemas.microsoft.com/office/powerpoint/2010/main" val="3153204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 here it</a:t>
            </a:r>
            <a:r>
              <a:rPr lang="en-US" baseline="0" dirty="0"/>
              <a:t> is – the starting point in your journey for change.  My hope is that as you listened to our story today, you found yourself becoming inspired.  Perhaps you noted what your concern is, and perhaps you were able to jot down who some members of your core coalition are.  Perhaps you were even inspired to begin noting what your why is.  </a:t>
            </a:r>
          </a:p>
          <a:p>
            <a:endParaRPr lang="en-US" baseline="0" dirty="0"/>
          </a:p>
          <a:p>
            <a:r>
              <a:rPr lang="en-US" baseline="0" dirty="0"/>
              <a:t>I wish you the best of luck in your journey as you work to transform instruction for your students.  If I can be of any help to you along the way, please feel free to reach out to me.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58</a:t>
            </a:fld>
            <a:endParaRPr lang="en-US"/>
          </a:p>
        </p:txBody>
      </p:sp>
    </p:spTree>
    <p:extLst>
      <p:ext uri="{BB962C8B-B14F-4D97-AF65-F5344CB8AC3E}">
        <p14:creationId xmlns:p14="http://schemas.microsoft.com/office/powerpoint/2010/main" val="441389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59</a:t>
            </a:fld>
            <a:endParaRPr lang="en-US"/>
          </a:p>
        </p:txBody>
      </p:sp>
    </p:spTree>
    <p:extLst>
      <p:ext uri="{BB962C8B-B14F-4D97-AF65-F5344CB8AC3E}">
        <p14:creationId xmlns:p14="http://schemas.microsoft.com/office/powerpoint/2010/main" val="102317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is a map</a:t>
            </a:r>
            <a:r>
              <a:rPr lang="en-US" baseline="0" dirty="0"/>
              <a:t> of the area served by Region 4 Education Service Center.  Within this area, there are 8 Regional Day School Programs for the Deaf.  The green arrow points to the Region 4 RDSPD.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6</a:t>
            </a:fld>
            <a:endParaRPr lang="en-US"/>
          </a:p>
        </p:txBody>
      </p:sp>
    </p:spTree>
    <p:extLst>
      <p:ext uri="{BB962C8B-B14F-4D97-AF65-F5344CB8AC3E}">
        <p14:creationId xmlns:p14="http://schemas.microsoft.com/office/powerpoint/2010/main" val="3996925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60</a:t>
            </a:fld>
            <a:endParaRPr lang="en-US"/>
          </a:p>
        </p:txBody>
      </p:sp>
    </p:spTree>
    <p:extLst>
      <p:ext uri="{BB962C8B-B14F-4D97-AF65-F5344CB8AC3E}">
        <p14:creationId xmlns:p14="http://schemas.microsoft.com/office/powerpoint/2010/main" val="1541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Last</a:t>
            </a:r>
            <a:r>
              <a:rPr lang="en-US" baseline="0" dirty="0"/>
              <a:t> school year, in its fourth year of operation, the Region 4 RDSPD served 244 students with hearing loss in the heart of Houston, Texas.  The program covered 301 square miles, supported one local charter school, and had 4 cluster site locations.  Cluster sites are campuses that have staff and resources allocated to them to support students who are deaf and hard of hearing.  In the program, we have 34 teachers of the deaf and 3 audiologists, along with many other ancillary staff members including evaluation specialists, social workers, and speech and language pathologists. We are fortunate in our program to have 3 classrooms – elementary, middle, and high school levels – devoted to students who are low-functioning deaf.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7</a:t>
            </a:fld>
            <a:endParaRPr lang="en-US"/>
          </a:p>
        </p:txBody>
      </p:sp>
    </p:spTree>
    <p:extLst>
      <p:ext uri="{BB962C8B-B14F-4D97-AF65-F5344CB8AC3E}">
        <p14:creationId xmlns:p14="http://schemas.microsoft.com/office/powerpoint/2010/main" val="270427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During</a:t>
            </a:r>
            <a:r>
              <a:rPr lang="en-US" baseline="0" dirty="0"/>
              <a:t> the 2014-2015 school year, o</a:t>
            </a:r>
            <a:r>
              <a:rPr lang="en-US" dirty="0"/>
              <a:t>ur program had identified that</a:t>
            </a:r>
            <a:r>
              <a:rPr lang="en-US" baseline="0" dirty="0"/>
              <a:t> it needed a better approach to serving our students with </a:t>
            </a:r>
            <a:r>
              <a:rPr lang="en-US" baseline="0" dirty="0" err="1"/>
              <a:t>deafblindness</a:t>
            </a:r>
            <a:r>
              <a:rPr lang="en-US" baseline="0" dirty="0"/>
              <a:t>.  The leadership developed a plan for change in the spring of 2015 and by the end of 2016 had some </a:t>
            </a:r>
            <a:r>
              <a:rPr lang="en-US" dirty="0"/>
              <a:t>pretty spectacular short-term wins.  </a:t>
            </a:r>
            <a:r>
              <a:rPr lang="en-US" baseline="0" dirty="0"/>
              <a:t> As you can see, these wins came from our community, our campuses and the district, as well as from the state.  </a:t>
            </a:r>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8</a:t>
            </a:fld>
            <a:endParaRPr lang="en-US"/>
          </a:p>
        </p:txBody>
      </p:sp>
    </p:spTree>
    <p:extLst>
      <p:ext uri="{BB962C8B-B14F-4D97-AF65-F5344CB8AC3E}">
        <p14:creationId xmlns:p14="http://schemas.microsoft.com/office/powerpoint/2010/main" val="1859332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So</a:t>
            </a:r>
            <a:r>
              <a:rPr lang="en-US" baseline="0" dirty="0"/>
              <a:t> this is how we felt, right?  Mic drop!  Boom!  We are awesome!</a:t>
            </a:r>
          </a:p>
          <a:p>
            <a:endParaRPr lang="en-US" baseline="0" dirty="0"/>
          </a:p>
          <a:p>
            <a:r>
              <a:rPr lang="en-US" baseline="0" dirty="0"/>
              <a:t>As they say at the end of every amazing rock concert, “Peace! We’re out!”</a:t>
            </a:r>
          </a:p>
          <a:p>
            <a:endParaRPr lang="en-US" baseline="0" dirty="0"/>
          </a:p>
          <a:p>
            <a:r>
              <a:rPr lang="en-US" baseline="0" dirty="0"/>
              <a:t>But not quite.  How did this all happen?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FA2072F-2D83-45E2-A1FD-AA2AC1A4C554}" type="slidenum">
              <a:rPr lang="en-US" smtClean="0"/>
              <a:t>9</a:t>
            </a:fld>
            <a:endParaRPr lang="en-US"/>
          </a:p>
        </p:txBody>
      </p:sp>
    </p:spTree>
    <p:extLst>
      <p:ext uri="{BB962C8B-B14F-4D97-AF65-F5344CB8AC3E}">
        <p14:creationId xmlns:p14="http://schemas.microsoft.com/office/powerpoint/2010/main" val="2565065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2/6/20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gif"/><Relationship Id="rId4" Type="http://schemas.openxmlformats.org/officeDocument/2006/relationships/hyperlink" Target="http://inspiration.samhoud.com/2014/10/interview-john-kot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gif"/><Relationship Id="rId4" Type="http://schemas.openxmlformats.org/officeDocument/2006/relationships/hyperlink" Target="http://www.getrealphilippines.com/blog/2013/12/living-in-bubbles-pop-goes-the-philippin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gif"/><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hyperlink" Target="http://www.hlntv.com/video/2013/08/21/breaking-bad-91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hyperlink" Target="http://www.themoviethemesong.com/the-a-team-tv-theme-so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hyperlink" Target="http://www.speakers.ca/speakers/simon-sinek/" TargetMode="Externa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hyperlink" Target="http://www.yesprep.org/our-mode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4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6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hyperlink" Target="http://www.kotterinternational.com/about-us/who-we-are/john-kotter/" TargetMode="External"/><Relationship Id="rId7" Type="http://schemas.openxmlformats.org/officeDocument/2006/relationships/hyperlink" Target="http://www.yesprep.org/our-mode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ted.com/talks/simon_sinek_how_great_leaders_inspire_action/transcript?language=en#t-245606" TargetMode="External"/><Relationship Id="rId5" Type="http://schemas.openxmlformats.org/officeDocument/2006/relationships/hyperlink" Target="https://hbr.org/2016/11/how-loss-aversion-and-conformity-threaten-organizational-change" TargetMode="External"/><Relationship Id="rId4" Type="http://schemas.openxmlformats.org/officeDocument/2006/relationships/hyperlink" Target="https://91372e5fba0d1fb26b72-13cee80c2bfb23b1a8fcedea15638c1f.ssl.cf1.rackcdn.com/cms/2014_National_Deaf-Blind_Child_Count_Report_v112015_641.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Creating change</a:t>
            </a:r>
          </a:p>
        </p:txBody>
      </p:sp>
      <p:sp>
        <p:nvSpPr>
          <p:cNvPr id="3" name="Subtitle 2"/>
          <p:cNvSpPr>
            <a:spLocks noGrp="1"/>
          </p:cNvSpPr>
          <p:nvPr>
            <p:ph type="subTitle" idx="1"/>
          </p:nvPr>
        </p:nvSpPr>
        <p:spPr/>
        <p:txBody>
          <a:bodyPr/>
          <a:lstStyle/>
          <a:p>
            <a:r>
              <a:rPr lang="en-US" dirty="0"/>
              <a:t>Transforming instruction for students with </a:t>
            </a:r>
            <a:r>
              <a:rPr lang="en-US" dirty="0" err="1"/>
              <a:t>deafblindness</a:t>
            </a:r>
            <a:endParaRPr lang="en-US" dirty="0"/>
          </a:p>
          <a:p>
            <a:endParaRPr lang="en-US" dirty="0"/>
          </a:p>
          <a:p>
            <a:r>
              <a:rPr lang="en-US" dirty="0"/>
              <a:t>December 1, 2016</a:t>
            </a:r>
          </a:p>
        </p:txBody>
      </p:sp>
      <p:pic>
        <p:nvPicPr>
          <p:cNvPr id="5" name="Picture 4" descr="Region 4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00701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It’s magic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pic>
        <p:nvPicPr>
          <p:cNvPr id="2" name="Picture 1" descr="Magician hands with a ball of flashing, glowing lights floating between the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25" y="885825"/>
            <a:ext cx="9048750" cy="5086350"/>
          </a:xfrm>
          <a:prstGeom prst="rect">
            <a:avLst/>
          </a:prstGeom>
        </p:spPr>
      </p:pic>
    </p:spTree>
    <p:extLst>
      <p:ext uri="{BB962C8B-B14F-4D97-AF65-F5344CB8AC3E}">
        <p14:creationId xmlns:p14="http://schemas.microsoft.com/office/powerpoint/2010/main" val="409824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Pyramid of success</a:t>
            </a:r>
          </a:p>
        </p:txBody>
      </p:sp>
      <p:pic>
        <p:nvPicPr>
          <p:cNvPr id="2" name="Picture 1" descr="A picture showing a tower of six cartoon figures: three on the bottom, two in the middle, and one on the t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060" y="320635"/>
            <a:ext cx="471487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82538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Collaborators</a:t>
            </a:r>
          </a:p>
        </p:txBody>
      </p:sp>
      <p:pic>
        <p:nvPicPr>
          <p:cNvPr id="2" name="Picture 1" descr="A picture of the Region 4 RDSPD Sensory Team, Region 4 ESC personnel, and TSBVI representat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870" y="350912"/>
            <a:ext cx="6132226" cy="61322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84051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John Kotter, Ph.D.</a:t>
            </a:r>
          </a:p>
        </p:txBody>
      </p:sp>
      <p:pic>
        <p:nvPicPr>
          <p:cNvPr id="5" name="Picture Placeholder 4" descr="A photo of Dr. John Kott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1" y="2081331"/>
            <a:ext cx="5925368" cy="3939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685800" y="3445932"/>
            <a:ext cx="3680885" cy="2817707"/>
          </a:xfrm>
        </p:spPr>
        <p:txBody>
          <a:bodyPr>
            <a:normAutofit fontScale="77500" lnSpcReduction="20000"/>
          </a:bodyPr>
          <a:lstStyle/>
          <a:p>
            <a:pPr marL="285750" indent="-285750">
              <a:buFont typeface="Arial" panose="020B0604020202020204" pitchFamily="34" charset="0"/>
              <a:buChar char="•"/>
            </a:pPr>
            <a:r>
              <a:rPr lang="en-US" sz="2400" dirty="0" err="1"/>
              <a:t>Konosuke</a:t>
            </a:r>
            <a:r>
              <a:rPr lang="en-US" sz="2400" dirty="0"/>
              <a:t> Matsushita Professor of Leadership, Emeritus, at the Harvard Business School</a:t>
            </a:r>
          </a:p>
          <a:p>
            <a:pPr marL="285750" indent="-285750">
              <a:buFont typeface="Arial" panose="020B0604020202020204" pitchFamily="34" charset="0"/>
              <a:buChar char="•"/>
            </a:pPr>
            <a:r>
              <a:rPr lang="en-US" sz="2400" dirty="0"/>
              <a:t>New York Times best-selling author</a:t>
            </a:r>
          </a:p>
          <a:p>
            <a:pPr marL="285750" indent="-285750">
              <a:buFont typeface="Arial" panose="020B0604020202020204" pitchFamily="34" charset="0"/>
              <a:buChar char="•"/>
            </a:pPr>
            <a:r>
              <a:rPr lang="en-US" sz="2400" dirty="0"/>
              <a:t>Founder of Kotter International</a:t>
            </a:r>
          </a:p>
          <a:p>
            <a:pPr marL="285750" indent="-285750">
              <a:buFont typeface="Arial" panose="020B0604020202020204" pitchFamily="34" charset="0"/>
              <a:buChar char="•"/>
            </a:pPr>
            <a:r>
              <a:rPr lang="en-US" sz="2400" dirty="0"/>
              <a:t>Well-known authority on leadership and change</a:t>
            </a:r>
          </a:p>
        </p:txBody>
      </p:sp>
      <p:sp>
        <p:nvSpPr>
          <p:cNvPr id="6" name="Rectangle 5"/>
          <p:cNvSpPr/>
          <p:nvPr/>
        </p:nvSpPr>
        <p:spPr>
          <a:xfrm>
            <a:off x="1848844" y="245533"/>
            <a:ext cx="8494312"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We WILL pay attention to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that man behind the curtain!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extBox 6"/>
          <p:cNvSpPr txBox="1"/>
          <p:nvPr/>
        </p:nvSpPr>
        <p:spPr>
          <a:xfrm>
            <a:off x="201881" y="6436426"/>
            <a:ext cx="9512135" cy="276999"/>
          </a:xfrm>
          <a:prstGeom prst="rect">
            <a:avLst/>
          </a:prstGeom>
          <a:noFill/>
        </p:spPr>
        <p:txBody>
          <a:bodyPr wrap="square" rtlCol="0">
            <a:spAutoFit/>
          </a:bodyPr>
          <a:lstStyle/>
          <a:p>
            <a:r>
              <a:rPr lang="en-US" sz="1200" dirty="0"/>
              <a:t>Photo credit: </a:t>
            </a:r>
            <a:r>
              <a:rPr lang="en-US" sz="1200" dirty="0">
                <a:hlinkClick r:id="rId4"/>
              </a:rPr>
              <a:t>http://inspiration.samhoud.com/2014/10/interview-john-kotter/</a:t>
            </a:r>
            <a:r>
              <a:rPr lang="en-US" sz="1200" dirty="0"/>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13633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Dr. Kotter’s Process for change</a:t>
            </a:r>
          </a:p>
        </p:txBody>
      </p:sp>
      <p:pic>
        <p:nvPicPr>
          <p:cNvPr id="3" name="Picture 2" descr="A picture of Dr. Kotter's 8-step process for change.  It begins with the word START and has eight cloud shapes with arrows that connect each step and  end at the word FINIS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948" y="584616"/>
            <a:ext cx="7460105" cy="55950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9265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 Creating a sense of urgency</a:t>
            </a:r>
          </a:p>
        </p:txBody>
      </p:sp>
      <p:sp>
        <p:nvSpPr>
          <p:cNvPr id="3" name="Subtitle 2"/>
          <p:cNvSpPr>
            <a:spLocks noGrp="1"/>
          </p:cNvSpPr>
          <p:nvPr>
            <p:ph type="subTitle" idx="1"/>
          </p:nvPr>
        </p:nvSpPr>
        <p:spPr/>
        <p:txBody>
          <a:bodyPr/>
          <a:lstStyle/>
          <a:p>
            <a:r>
              <a:rPr lang="en-US" dirty="0"/>
              <a:t>Houston, we have a problem.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62296">
            <a:off x="591816" y="2276072"/>
            <a:ext cx="5562731" cy="27257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066737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Ignoring</a:t>
            </a:r>
            <a:r>
              <a:rPr lang="en-US" baseline="0" dirty="0"/>
              <a:t> problems</a:t>
            </a:r>
            <a:endParaRPr lang="en-US" dirty="0"/>
          </a:p>
        </p:txBody>
      </p:sp>
      <p:pic>
        <p:nvPicPr>
          <p:cNvPr id="9" name="Picture Placeholder 8" descr="A picture of a cat sitting with its eyes closed. A small puppy is behind the cat, trying to play, by getting ready to pounce. "/>
          <p:cNvPicPr>
            <a:picLocks noGrp="1" noChangeAspect="1"/>
          </p:cNvPicPr>
          <p:nvPr>
            <p:ph type="pic" idx="1"/>
          </p:nvPr>
        </p:nvPicPr>
        <p:blipFill>
          <a:blip r:embed="rId3">
            <a:extLst>
              <a:ext uri="{28A0092B-C50C-407E-A947-70E740481C1C}">
                <a14:useLocalDpi xmlns:a14="http://schemas.microsoft.com/office/drawing/2010/main" val="0"/>
              </a:ext>
            </a:extLst>
          </a:blip>
          <a:srcRect t="3871" b="3871"/>
          <a:stretch>
            <a:fillRect/>
          </a:stretch>
        </p:blipFill>
        <p:spPr>
          <a:xfrm>
            <a:off x="1732915" y="513714"/>
            <a:ext cx="8726170" cy="5619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descr="Photo credit: http://www.getrealphilippines.com/blog/2013/12/living-in-bubbles-pop-goes-the-philippines/ &#10;"/>
          <p:cNvSpPr txBox="1"/>
          <p:nvPr/>
        </p:nvSpPr>
        <p:spPr>
          <a:xfrm>
            <a:off x="368136" y="6436426"/>
            <a:ext cx="9512135" cy="276999"/>
          </a:xfrm>
          <a:prstGeom prst="rect">
            <a:avLst/>
          </a:prstGeom>
          <a:noFill/>
        </p:spPr>
        <p:txBody>
          <a:bodyPr wrap="square" rtlCol="0">
            <a:spAutoFit/>
          </a:bodyPr>
          <a:lstStyle/>
          <a:p>
            <a:r>
              <a:rPr lang="en-US" sz="1200" dirty="0"/>
              <a:t>Photo credit: </a:t>
            </a:r>
            <a:r>
              <a:rPr lang="en-US" sz="1200" dirty="0">
                <a:hlinkClick r:id="rId4"/>
              </a:rPr>
              <a:t>http://www.getrealphilippines.com/blog/2013/12/living-in-bubbles-pop-goes-the-philippines/</a:t>
            </a:r>
            <a:r>
              <a:rPr lang="en-US" sz="1200"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546310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Admiring problems</a:t>
            </a:r>
          </a:p>
        </p:txBody>
      </p:sp>
      <p:grpSp>
        <p:nvGrpSpPr>
          <p:cNvPr id="3" name="Group 2" descr="A picture of a man with a telescope looking towards a house engulfed in flames. "/>
          <p:cNvGrpSpPr/>
          <p:nvPr/>
        </p:nvGrpSpPr>
        <p:grpSpPr>
          <a:xfrm>
            <a:off x="1666628" y="-1157651"/>
            <a:ext cx="9525496" cy="7640789"/>
            <a:chOff x="1666628" y="-1157651"/>
            <a:chExt cx="9525496" cy="7640789"/>
          </a:xfrm>
        </p:grpSpPr>
        <p:pic>
          <p:nvPicPr>
            <p:cNvPr id="4" name="Picture 3" descr="Man with perisco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28" y="1720638"/>
              <a:ext cx="3562350" cy="4762500"/>
            </a:xfrm>
            <a:prstGeom prst="rect">
              <a:avLst/>
            </a:prstGeom>
          </p:spPr>
        </p:pic>
        <p:pic>
          <p:nvPicPr>
            <p:cNvPr id="8" name="Picture 7" descr="A picture of a man with a telescope looking towards a house engulfed in flam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734" y="-1157651"/>
              <a:ext cx="5749390" cy="7259330"/>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276837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Different</a:t>
            </a:r>
            <a:r>
              <a:rPr lang="en-US" baseline="0" dirty="0"/>
              <a:t> sense of urgency</a:t>
            </a:r>
            <a:endParaRPr lang="en-US" dirty="0"/>
          </a:p>
        </p:txBody>
      </p:sp>
      <p:pic>
        <p:nvPicPr>
          <p:cNvPr id="2" name="Picture 1" descr="A screenshot of an actual 911 call.  The caller has said. &quot;Hi, I'm just trying to figure out what's going on. We have no TV&quot;. The caller was a Breaking Bad fa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898" y="859475"/>
            <a:ext cx="9308883" cy="5244441"/>
          </a:xfrm>
          <a:prstGeom prst="rect">
            <a:avLst/>
          </a:prstGeom>
        </p:spPr>
      </p:pic>
      <p:sp>
        <p:nvSpPr>
          <p:cNvPr id="3" name="TextBox 2" descr="Photo credit: http://www.hlntv.com/video/2013/08/21/breaking-bad-911  &#10;"/>
          <p:cNvSpPr txBox="1"/>
          <p:nvPr/>
        </p:nvSpPr>
        <p:spPr>
          <a:xfrm>
            <a:off x="201881" y="6436426"/>
            <a:ext cx="9512135" cy="276999"/>
          </a:xfrm>
          <a:prstGeom prst="rect">
            <a:avLst/>
          </a:prstGeom>
          <a:noFill/>
        </p:spPr>
        <p:txBody>
          <a:bodyPr wrap="square" rtlCol="0">
            <a:spAutoFit/>
          </a:bodyPr>
          <a:lstStyle/>
          <a:p>
            <a:r>
              <a:rPr lang="en-US" sz="1200" dirty="0"/>
              <a:t>Photo credit: </a:t>
            </a:r>
            <a:r>
              <a:rPr lang="en-US" sz="1200" dirty="0">
                <a:hlinkClick r:id="rId4"/>
              </a:rPr>
              <a:t>http://www.hlntv.com/video/2013/08/21/breaking-bad-911</a:t>
            </a:r>
            <a:r>
              <a:rPr lang="en-US" sz="1200"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163197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we Began to create</a:t>
            </a:r>
            <a:br>
              <a:rPr lang="en-US" sz="4400" dirty="0"/>
            </a:br>
            <a:r>
              <a:rPr lang="en-US" sz="4400" dirty="0"/>
              <a:t>a sense of urgency</a:t>
            </a:r>
          </a:p>
        </p:txBody>
      </p:sp>
      <p:sp>
        <p:nvSpPr>
          <p:cNvPr id="3" name="Content Placeholder 2"/>
          <p:cNvSpPr>
            <a:spLocks noGrp="1"/>
          </p:cNvSpPr>
          <p:nvPr>
            <p:ph idx="1"/>
          </p:nvPr>
        </p:nvSpPr>
        <p:spPr>
          <a:xfrm>
            <a:off x="685802" y="2142067"/>
            <a:ext cx="3767446" cy="3649133"/>
          </a:xfrm>
        </p:spPr>
        <p:txBody>
          <a:bodyPr>
            <a:normAutofit/>
          </a:bodyPr>
          <a:lstStyle/>
          <a:p>
            <a:pPr marL="0" indent="0">
              <a:buNone/>
            </a:pPr>
            <a:r>
              <a:rPr lang="en-US" sz="4000" dirty="0"/>
              <a:t>We started by gathering and analyzing our data.</a:t>
            </a:r>
          </a:p>
        </p:txBody>
      </p:sp>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565115" y="1540246"/>
            <a:ext cx="4441825" cy="54832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09148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799" y="1670678"/>
            <a:ext cx="5467865" cy="1371600"/>
          </a:xfrm>
        </p:spPr>
        <p:txBody>
          <a:bodyPr/>
          <a:lstStyle/>
          <a:p>
            <a:r>
              <a:rPr lang="en-US" dirty="0"/>
              <a:t>Please let me introduce myself</a:t>
            </a:r>
          </a:p>
        </p:txBody>
      </p:sp>
      <p:sp>
        <p:nvSpPr>
          <p:cNvPr id="6" name="Text Placeholder 5"/>
          <p:cNvSpPr>
            <a:spLocks noGrp="1"/>
          </p:cNvSpPr>
          <p:nvPr>
            <p:ph type="body" sz="half" idx="2"/>
          </p:nvPr>
        </p:nvSpPr>
        <p:spPr>
          <a:xfrm>
            <a:off x="685800" y="3445932"/>
            <a:ext cx="3680885" cy="2658305"/>
          </a:xfrm>
        </p:spPr>
        <p:txBody>
          <a:bodyPr/>
          <a:lstStyle/>
          <a:p>
            <a:r>
              <a:rPr lang="en-US" sz="2000" u="sng" dirty="0"/>
              <a:t>Marina McCormick, M.Ed.</a:t>
            </a:r>
          </a:p>
          <a:p>
            <a:pPr marL="285750" indent="-285750">
              <a:buFont typeface="Arial" panose="020B0604020202020204" pitchFamily="34" charset="0"/>
              <a:buChar char="•"/>
            </a:pPr>
            <a:r>
              <a:rPr lang="en-US" dirty="0"/>
              <a:t>Region 4 Regional Day School Program for the Deaf (RDSPD) Coordinator</a:t>
            </a:r>
          </a:p>
          <a:p>
            <a:pPr marL="285750" indent="-285750">
              <a:buFont typeface="Arial" panose="020B0604020202020204" pitchFamily="34" charset="0"/>
              <a:buChar char="•"/>
            </a:pPr>
            <a:r>
              <a:rPr lang="en-US" dirty="0"/>
              <a:t>16 years of experience in education</a:t>
            </a:r>
          </a:p>
          <a:p>
            <a:pPr marL="285750" indent="-285750">
              <a:buFont typeface="Arial" panose="020B0604020202020204" pitchFamily="34" charset="0"/>
              <a:buChar char="•"/>
            </a:pPr>
            <a:r>
              <a:rPr lang="en-US" dirty="0"/>
              <a:t>Wife and mother of 2 sons and a Boston Terrier</a:t>
            </a:r>
          </a:p>
          <a:p>
            <a:pPr marL="285750" indent="-285750">
              <a:buFont typeface="Arial" panose="020B0604020202020204" pitchFamily="34" charset="0"/>
              <a:buChar char="•"/>
            </a:pPr>
            <a:r>
              <a:rPr lang="en-US" dirty="0"/>
              <a:t>Big Pittsburgh Steeler fan</a:t>
            </a:r>
          </a:p>
          <a:p>
            <a:endParaRPr lang="en-US" dirty="0"/>
          </a:p>
        </p:txBody>
      </p:sp>
      <p:pic>
        <p:nvPicPr>
          <p:cNvPr id="9" name="Content Placeholder 8" descr="A picture of a mother and her two young so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3664" y="511323"/>
            <a:ext cx="4091072" cy="54547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01841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Deafblind services</a:t>
            </a:r>
            <a:r>
              <a:rPr lang="en-US" baseline="0" dirty="0"/>
              <a:t> provided by region 4 RDSPD</a:t>
            </a:r>
            <a:endParaRPr lang="en-US" dirty="0"/>
          </a:p>
        </p:txBody>
      </p:sp>
      <p:graphicFrame>
        <p:nvGraphicFramePr>
          <p:cNvPr id="7" name="Content Placeholder 6" descr="Pie chart showing 1 child with deafblindness served directly by Region 4 RDSPD out of 22 identified."/>
          <p:cNvGraphicFramePr>
            <a:graphicFrameLocks noGrp="1"/>
          </p:cNvGraphicFramePr>
          <p:nvPr>
            <p:ph idx="1"/>
            <p:extLst>
              <p:ext uri="{D42A27DB-BD31-4B8C-83A1-F6EECF244321}">
                <p14:modId xmlns:p14="http://schemas.microsoft.com/office/powerpoint/2010/main" val="1297676952"/>
              </p:ext>
            </p:extLst>
          </p:nvPr>
        </p:nvGraphicFramePr>
        <p:xfrm>
          <a:off x="424787" y="353093"/>
          <a:ext cx="11402453" cy="535815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01281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Loss </a:t>
            </a:r>
            <a:r>
              <a:rPr lang="en-US" dirty="0" err="1"/>
              <a:t>adversion</a:t>
            </a:r>
            <a:endParaRPr lang="en-US" dirty="0"/>
          </a:p>
        </p:txBody>
      </p:sp>
      <p:pic>
        <p:nvPicPr>
          <p:cNvPr id="4" name="Picture 3" descr="A red arrow descends to the right while a white figure clutches to the bottom of the arr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577" y="549728"/>
            <a:ext cx="6541572" cy="57565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4651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conformity</a:t>
            </a:r>
          </a:p>
        </p:txBody>
      </p:sp>
      <p:pic>
        <p:nvPicPr>
          <p:cNvPr id="2" name="Picture 1" descr="A line of white figures with a red figure dashing out of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79194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 Form a powerful guiding coalition</a:t>
            </a:r>
          </a:p>
        </p:txBody>
      </p:sp>
      <p:sp>
        <p:nvSpPr>
          <p:cNvPr id="3" name="Subtitle 2"/>
          <p:cNvSpPr>
            <a:spLocks noGrp="1"/>
          </p:cNvSpPr>
          <p:nvPr>
            <p:ph type="subTitle" idx="1"/>
          </p:nvPr>
        </p:nvSpPr>
        <p:spPr/>
        <p:txBody>
          <a:bodyPr/>
          <a:lstStyle/>
          <a:p>
            <a:r>
              <a:rPr lang="en-US" dirty="0"/>
              <a:t>I love it when a plan comes together! </a:t>
            </a:r>
          </a:p>
        </p:txBody>
      </p:sp>
      <p:pic>
        <p:nvPicPr>
          <p:cNvPr id="5" name="Picture 4" descr="A picture of the former television show characters of The A-Team.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14" y="2311508"/>
            <a:ext cx="4813465" cy="2707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54379" y="6424550"/>
            <a:ext cx="8680863" cy="276999"/>
          </a:xfrm>
          <a:prstGeom prst="rect">
            <a:avLst/>
          </a:prstGeom>
          <a:noFill/>
        </p:spPr>
        <p:txBody>
          <a:bodyPr wrap="square" rtlCol="0">
            <a:spAutoFit/>
          </a:bodyPr>
          <a:lstStyle/>
          <a:p>
            <a:r>
              <a:rPr lang="en-US" sz="1200" dirty="0"/>
              <a:t>Photo credit: </a:t>
            </a:r>
            <a:r>
              <a:rPr lang="en-US" sz="1200" dirty="0">
                <a:hlinkClick r:id="rId4"/>
              </a:rPr>
              <a:t>http://www.themoviethemesong.com/the-a-team-tv-theme-song/</a:t>
            </a:r>
            <a:r>
              <a:rPr lang="en-US" sz="1200" dirty="0"/>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4006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hidden="1"/>
          <p:cNvSpPr>
            <a:spLocks noGrp="1"/>
          </p:cNvSpPr>
          <p:nvPr>
            <p:ph type="title" idx="4294967295"/>
          </p:nvPr>
        </p:nvSpPr>
        <p:spPr/>
        <p:txBody>
          <a:bodyPr/>
          <a:lstStyle/>
          <a:p>
            <a:r>
              <a:rPr lang="en-US" dirty="0"/>
              <a:t>Team</a:t>
            </a:r>
          </a:p>
        </p:txBody>
      </p:sp>
      <p:grpSp>
        <p:nvGrpSpPr>
          <p:cNvPr id="15" name="Group 14" descr="Team: RDSPD coordinator, Program Specialist for AI, Program Specialist for AI, Program Manager for AI"/>
          <p:cNvGrpSpPr/>
          <p:nvPr/>
        </p:nvGrpSpPr>
        <p:grpSpPr>
          <a:xfrm>
            <a:off x="124445" y="221103"/>
            <a:ext cx="11794549" cy="6483012"/>
            <a:chOff x="124445" y="221103"/>
            <a:chExt cx="11794549" cy="6483012"/>
          </a:xfrm>
        </p:grpSpPr>
        <p:sp>
          <p:nvSpPr>
            <p:cNvPr id="7" name="Rectangle 6"/>
            <p:cNvSpPr/>
            <p:nvPr/>
          </p:nvSpPr>
          <p:spPr>
            <a:xfrm>
              <a:off x="124445" y="1672980"/>
              <a:ext cx="3312339"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RDSPD Coordinator</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12" name="Group 11" descr="Team: RDSPD coordinator, Program Specialist for AI, Program Specialist for AI, Program Manager for AI"/>
            <p:cNvGrpSpPr/>
            <p:nvPr/>
          </p:nvGrpSpPr>
          <p:grpSpPr>
            <a:xfrm>
              <a:off x="1690283" y="221103"/>
              <a:ext cx="10228711" cy="6483012"/>
              <a:chOff x="1690283" y="221103"/>
              <a:chExt cx="10228711" cy="648301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932" y="1941615"/>
                <a:ext cx="4524375" cy="4762500"/>
              </a:xfrm>
              <a:prstGeom prst="rect">
                <a:avLst/>
              </a:prstGeom>
            </p:spPr>
          </p:pic>
          <p:sp>
            <p:nvSpPr>
              <p:cNvPr id="3" name="Right Arrow 2"/>
              <p:cNvSpPr/>
              <p:nvPr/>
            </p:nvSpPr>
            <p:spPr>
              <a:xfrm rot="1440803">
                <a:off x="2565071" y="2398816"/>
                <a:ext cx="131624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3696016">
                <a:off x="3899417" y="1504950"/>
                <a:ext cx="131624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6977666">
                <a:off x="6341425" y="1408091"/>
                <a:ext cx="131624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9035113">
                <a:off x="7907316" y="2357251"/>
                <a:ext cx="131624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90283" y="221103"/>
                <a:ext cx="3883297"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Program Specialist for AI</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6094049" y="221103"/>
                <a:ext cx="3883297"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Program Specialist for AI</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8035697" y="1492966"/>
                <a:ext cx="3883297"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Program Manager for AI</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16963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Approving the position</a:t>
            </a:r>
          </a:p>
        </p:txBody>
      </p:sp>
      <p:grpSp>
        <p:nvGrpSpPr>
          <p:cNvPr id="6" name="Group 5" descr="Approving the position required Program Manager &amp; Senior Manager for AI Services approvial, then RDSPD approval, then RDSPD Management Board approval."/>
          <p:cNvGrpSpPr/>
          <p:nvPr/>
        </p:nvGrpSpPr>
        <p:grpSpPr>
          <a:xfrm>
            <a:off x="-182260" y="651645"/>
            <a:ext cx="10342260" cy="5486688"/>
            <a:chOff x="-182260" y="651645"/>
            <a:chExt cx="10342260" cy="5486688"/>
          </a:xfrm>
        </p:grpSpPr>
        <p:graphicFrame>
          <p:nvGraphicFramePr>
            <p:cNvPr id="3" name="Diagram 2"/>
            <p:cNvGraphicFramePr/>
            <p:nvPr>
              <p:extLst>
                <p:ext uri="{D42A27DB-BD31-4B8C-83A1-F6EECF244321}">
                  <p14:modId xmlns:p14="http://schemas.microsoft.com/office/powerpoint/2010/main" val="254715146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rot="19452356">
              <a:off x="-182260" y="651645"/>
              <a:ext cx="4428521"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Approving the </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Position</a:t>
              </a:r>
            </a:p>
          </p:txBody>
        </p:sp>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931598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Creating the position</a:t>
            </a:r>
          </a:p>
        </p:txBody>
      </p:sp>
      <p:grpSp>
        <p:nvGrpSpPr>
          <p:cNvPr id="5" name="Group 4" descr="Creating the position needed RDSPD Coordinator and Region 4 Educational Specialists for VI and Program Manager &amp; Senior Manager for AI Services and Human Resources Department."/>
          <p:cNvGrpSpPr/>
          <p:nvPr/>
        </p:nvGrpSpPr>
        <p:grpSpPr>
          <a:xfrm>
            <a:off x="-89447" y="651647"/>
            <a:ext cx="10249447" cy="5486686"/>
            <a:chOff x="-89447" y="651647"/>
            <a:chExt cx="10249447" cy="5486686"/>
          </a:xfrm>
        </p:grpSpPr>
        <p:graphicFrame>
          <p:nvGraphicFramePr>
            <p:cNvPr id="2" name="Diagram 1"/>
            <p:cNvGraphicFramePr/>
            <p:nvPr>
              <p:extLst>
                <p:ext uri="{D42A27DB-BD31-4B8C-83A1-F6EECF244321}">
                  <p14:modId xmlns:p14="http://schemas.microsoft.com/office/powerpoint/2010/main" val="341693917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9452356">
              <a:off x="-89447" y="651647"/>
              <a:ext cx="3701911"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Creating the</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Position</a:t>
              </a:r>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913821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Considerations for creating the position</a:t>
            </a:r>
          </a:p>
        </p:txBody>
      </p:sp>
      <p:sp>
        <p:nvSpPr>
          <p:cNvPr id="3" name="Content Placeholder 2"/>
          <p:cNvSpPr>
            <a:spLocks noGrp="1"/>
          </p:cNvSpPr>
          <p:nvPr>
            <p:ph idx="1"/>
          </p:nvPr>
        </p:nvSpPr>
        <p:spPr>
          <a:xfrm>
            <a:off x="685801" y="2065867"/>
            <a:ext cx="10131425" cy="3649133"/>
          </a:xfrm>
        </p:spPr>
        <p:txBody>
          <a:bodyPr>
            <a:normAutofit/>
          </a:bodyPr>
          <a:lstStyle/>
          <a:p>
            <a:r>
              <a:rPr lang="en-US" sz="2400" dirty="0"/>
              <a:t>CEC DVIDB Knowledge and Skills for Initial Special Educators Serving Students with </a:t>
            </a:r>
            <a:r>
              <a:rPr lang="en-US" sz="2400" dirty="0" err="1"/>
              <a:t>Deafblindness</a:t>
            </a:r>
            <a:endParaRPr lang="en-US" sz="2400" dirty="0"/>
          </a:p>
          <a:p>
            <a:r>
              <a:rPr lang="en-US" sz="2400" dirty="0"/>
              <a:t>Possible state certification requirements</a:t>
            </a:r>
          </a:p>
          <a:p>
            <a:r>
              <a:rPr lang="en-US" sz="2400" dirty="0"/>
              <a:t>Commitment to ongoing professional development and technical assistance</a:t>
            </a:r>
          </a:p>
          <a:p>
            <a:r>
              <a:rPr lang="en-US" sz="2400" dirty="0"/>
              <a:t>Skills in collaboration and teaming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502445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Region</a:t>
            </a:r>
            <a:r>
              <a:rPr lang="en-US" baseline="0" dirty="0"/>
              <a:t> 4 </a:t>
            </a:r>
            <a:r>
              <a:rPr lang="en-US" baseline="0" dirty="0" err="1"/>
              <a:t>rdspd</a:t>
            </a:r>
            <a:r>
              <a:rPr lang="en-US" baseline="0" dirty="0"/>
              <a:t> sensory team</a:t>
            </a:r>
            <a:endParaRPr lang="en-US" dirty="0"/>
          </a:p>
        </p:txBody>
      </p:sp>
      <p:grpSp>
        <p:nvGrpSpPr>
          <p:cNvPr id="6" name="Group 5" descr="The Sensory Team: Itinerant teacher for students with deafblindness, COMS, Teacher of the Deaf, Program Specialist for AI, Program Manager for AI, RDSPD Coordinator"/>
          <p:cNvGrpSpPr/>
          <p:nvPr/>
        </p:nvGrpSpPr>
        <p:grpSpPr>
          <a:xfrm>
            <a:off x="-151857" y="719666"/>
            <a:ext cx="10311857" cy="5418667"/>
            <a:chOff x="-151857" y="719666"/>
            <a:chExt cx="10311857" cy="5418667"/>
          </a:xfrm>
        </p:grpSpPr>
        <p:graphicFrame>
          <p:nvGraphicFramePr>
            <p:cNvPr id="2" name="Diagram 1"/>
            <p:cNvGraphicFramePr/>
            <p:nvPr>
              <p:extLst>
                <p:ext uri="{D42A27DB-BD31-4B8C-83A1-F6EECF244321}">
                  <p14:modId xmlns:p14="http://schemas.microsoft.com/office/powerpoint/2010/main" val="202314380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9452356">
              <a:off x="-151857" y="984155"/>
              <a:ext cx="4776757"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Region 4 RDSPD</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Sensory Team</a:t>
              </a:r>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907124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The core team</a:t>
            </a:r>
          </a:p>
        </p:txBody>
      </p:sp>
      <p:graphicFrame>
        <p:nvGraphicFramePr>
          <p:cNvPr id="8" name="Diagram 7" descr="The core team: Itinerant teacher for students with deafblindness, COMS, Teacher of the Deaf"/>
          <p:cNvGraphicFramePr/>
          <p:nvPr>
            <p:extLst>
              <p:ext uri="{D42A27DB-BD31-4B8C-83A1-F6EECF244321}">
                <p14:modId xmlns:p14="http://schemas.microsoft.com/office/powerpoint/2010/main" val="3856478405"/>
              </p:ext>
            </p:extLst>
          </p:nvPr>
        </p:nvGraphicFramePr>
        <p:xfrm>
          <a:off x="2257631" y="9096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575970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62716"/>
            <a:ext cx="6164653" cy="2477477"/>
          </a:xfrm>
        </p:spPr>
        <p:txBody>
          <a:bodyPr>
            <a:noAutofit/>
          </a:bodyPr>
          <a:lstStyle/>
          <a:p>
            <a:r>
              <a:rPr lang="en-US" sz="5400" dirty="0"/>
              <a:t>Learning intentions &amp;</a:t>
            </a:r>
            <a:br>
              <a:rPr lang="en-US" sz="5400" dirty="0"/>
            </a:br>
            <a:r>
              <a:rPr lang="en-US" sz="5400" dirty="0"/>
              <a:t>Success criteria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305" y="620277"/>
            <a:ext cx="6399068" cy="60407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749213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Admin core team</a:t>
            </a:r>
          </a:p>
        </p:txBody>
      </p:sp>
      <p:graphicFrame>
        <p:nvGraphicFramePr>
          <p:cNvPr id="2" name="Diagram 1" descr="Admin core team: Program Specialist for AI, Program Manager for AI, RDSPD Coordinator"/>
          <p:cNvGraphicFramePr/>
          <p:nvPr>
            <p:extLst>
              <p:ext uri="{D42A27DB-BD31-4B8C-83A1-F6EECF244321}">
                <p14:modId xmlns:p14="http://schemas.microsoft.com/office/powerpoint/2010/main" val="6993010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82576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3. Create a vision</a:t>
            </a:r>
          </a:p>
        </p:txBody>
      </p:sp>
      <p:sp>
        <p:nvSpPr>
          <p:cNvPr id="5" name="Subtitle 4"/>
          <p:cNvSpPr>
            <a:spLocks noGrp="1"/>
          </p:cNvSpPr>
          <p:nvPr>
            <p:ph type="subTitle" idx="1"/>
          </p:nvPr>
        </p:nvSpPr>
        <p:spPr/>
        <p:txBody>
          <a:bodyPr>
            <a:normAutofit fontScale="92500" lnSpcReduction="10000"/>
          </a:bodyPr>
          <a:lstStyle/>
          <a:p>
            <a:r>
              <a:rPr lang="en-US" dirty="0"/>
              <a:t>You are not allowed to say, </a:t>
            </a:r>
          </a:p>
          <a:p>
            <a:r>
              <a:rPr lang="en-US" dirty="0"/>
              <a:t>“I believe that children are our future.”</a:t>
            </a:r>
          </a:p>
          <a:p>
            <a:r>
              <a:rPr lang="en-US" dirty="0"/>
              <a:t>Trademarked!</a:t>
            </a:r>
          </a:p>
          <a:p>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406" y="1121229"/>
            <a:ext cx="4575048"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783933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3809" y="170213"/>
            <a:ext cx="10131425" cy="1456267"/>
          </a:xfrm>
        </p:spPr>
        <p:txBody>
          <a:bodyPr/>
          <a:lstStyle/>
          <a:p>
            <a:r>
              <a:rPr lang="en-US" dirty="0"/>
              <a:t>How we created our vision</a:t>
            </a:r>
          </a:p>
        </p:txBody>
      </p:sp>
      <p:pic>
        <p:nvPicPr>
          <p:cNvPr id="11" name="Content Placeholder 10" descr="A picture of the book cover for &quot;Start with Why&quo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1455" y="1764133"/>
            <a:ext cx="2704677" cy="4147171"/>
          </a:xfrm>
        </p:spPr>
      </p:pic>
      <p:pic>
        <p:nvPicPr>
          <p:cNvPr id="3" name="Content Placeholder 2" descr="A picture of Simon Sinek"/>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386444" y="2434275"/>
            <a:ext cx="4995863" cy="2806886"/>
          </a:xfrm>
        </p:spPr>
      </p:pic>
      <p:sp>
        <p:nvSpPr>
          <p:cNvPr id="8" name="TextBox 7"/>
          <p:cNvSpPr txBox="1"/>
          <p:nvPr/>
        </p:nvSpPr>
        <p:spPr>
          <a:xfrm>
            <a:off x="201881" y="6436426"/>
            <a:ext cx="9512135" cy="276999"/>
          </a:xfrm>
          <a:prstGeom prst="rect">
            <a:avLst/>
          </a:prstGeom>
          <a:noFill/>
        </p:spPr>
        <p:txBody>
          <a:bodyPr wrap="square" rtlCol="0">
            <a:spAutoFit/>
          </a:bodyPr>
          <a:lstStyle/>
          <a:p>
            <a:r>
              <a:rPr lang="en-US" sz="1200" dirty="0"/>
              <a:t>Photo credit: </a:t>
            </a:r>
            <a:r>
              <a:rPr lang="en-US" sz="1200" dirty="0">
                <a:hlinkClick r:id="rId5"/>
              </a:rPr>
              <a:t>http://www.speakers.ca/speakers/simon-sinek/</a:t>
            </a:r>
            <a:r>
              <a:rPr lang="en-US" sz="1200" dirty="0"/>
              <a:t>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654535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Yes prep public schools</a:t>
            </a:r>
          </a:p>
        </p:txBody>
      </p:sp>
      <p:pic>
        <p:nvPicPr>
          <p:cNvPr id="2" name="Picture 1" descr="Yes Prep Public School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50" y="2290762"/>
            <a:ext cx="9258300" cy="2276475"/>
          </a:xfrm>
          <a:prstGeom prst="rect">
            <a:avLst/>
          </a:prstGeom>
          <a:solidFill>
            <a:schemeClr val="tx1"/>
          </a:solidFill>
        </p:spPr>
      </p:pic>
      <p:sp>
        <p:nvSpPr>
          <p:cNvPr id="3" name="Rectangle 2" descr="Photo credit: http://www.yesprep.org/our-model &#10;"/>
          <p:cNvSpPr/>
          <p:nvPr/>
        </p:nvSpPr>
        <p:spPr>
          <a:xfrm>
            <a:off x="108620" y="6450672"/>
            <a:ext cx="3298595" cy="276999"/>
          </a:xfrm>
          <a:prstGeom prst="rect">
            <a:avLst/>
          </a:prstGeom>
        </p:spPr>
        <p:txBody>
          <a:bodyPr wrap="none">
            <a:spAutoFit/>
          </a:bodyPr>
          <a:lstStyle/>
          <a:p>
            <a:r>
              <a:rPr lang="en-US" sz="1200" dirty="0"/>
              <a:t>Photo credit: </a:t>
            </a:r>
            <a:r>
              <a:rPr lang="en-US" sz="1200" dirty="0">
                <a:hlinkClick r:id="rId4"/>
              </a:rPr>
              <a:t>http://www.yesprep.org/our-model</a:t>
            </a:r>
            <a:r>
              <a:rPr lang="en-US" sz="1200"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41888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Yes prep philosophy</a:t>
            </a:r>
          </a:p>
        </p:txBody>
      </p:sp>
      <p:graphicFrame>
        <p:nvGraphicFramePr>
          <p:cNvPr id="2" name="Diagram 1" descr="Circle with Why in center, How as middle ring, and What as outer ring"/>
          <p:cNvGraphicFramePr/>
          <p:nvPr>
            <p:extLst>
              <p:ext uri="{D42A27DB-BD31-4B8C-83A1-F6EECF244321}">
                <p14:modId xmlns:p14="http://schemas.microsoft.com/office/powerpoint/2010/main" val="218766751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106707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Creating a vision</a:t>
            </a:r>
          </a:p>
        </p:txBody>
      </p:sp>
      <p:grpSp>
        <p:nvGrpSpPr>
          <p:cNvPr id="2" name="Group 1"/>
          <p:cNvGrpSpPr/>
          <p:nvPr/>
        </p:nvGrpSpPr>
        <p:grpSpPr>
          <a:xfrm>
            <a:off x="1281749" y="1720425"/>
            <a:ext cx="9818522" cy="4206750"/>
            <a:chOff x="1281749" y="1720425"/>
            <a:chExt cx="9818522" cy="4206750"/>
          </a:xfrm>
        </p:grpSpPr>
        <p:sp>
          <p:nvSpPr>
            <p:cNvPr id="7" name="Rectangle 6" descr="Put a dream in front of people, not a mission. Missions are finite. Dreams are forever. Dreams are personal. Kevin Carroll, Author and speaker"/>
            <p:cNvSpPr/>
            <p:nvPr/>
          </p:nvSpPr>
          <p:spPr>
            <a:xfrm>
              <a:off x="1281749" y="1720425"/>
              <a:ext cx="9818522" cy="3416320"/>
            </a:xfrm>
            <a:prstGeom prst="rect">
              <a:avLst/>
            </a:prstGeom>
            <a:noFill/>
            <a:effectLst>
              <a:glow rad="101600">
                <a:schemeClr val="accent4">
                  <a:satMod val="175000"/>
                  <a:alpha val="40000"/>
                </a:schemeClr>
              </a:glow>
              <a:softEdge rad="63500"/>
            </a:effectLst>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Put a </a:t>
              </a:r>
              <a:r>
                <a:rPr lang="en-US" sz="5400" b="1" cap="none" spc="0" dirty="0">
                  <a:ln w="12700" cmpd="sng">
                    <a:solidFill>
                      <a:schemeClr val="accent4"/>
                    </a:solidFill>
                    <a:prstDash val="solid"/>
                  </a:ln>
                  <a:solidFill>
                    <a:schemeClr val="accent4">
                      <a:lumMod val="50000"/>
                    </a:schemeClr>
                  </a:solidFill>
                  <a:effectLst/>
                </a:rPr>
                <a:t>dream</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in front of people,</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not a mission. Missions are finite.</a:t>
              </a: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Dreams are forever.</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Dreams are personal.</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8" name="Rectangle 7"/>
            <p:cNvSpPr/>
            <p:nvPr/>
          </p:nvSpPr>
          <p:spPr>
            <a:xfrm>
              <a:off x="5662949" y="5342400"/>
              <a:ext cx="5437322"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Kevin Carroll, Author &amp; Speaker</a:t>
              </a:r>
              <a:endParaRPr lang="en-US" sz="3200" b="0" cap="none" spc="0" dirty="0">
                <a:ln w="0"/>
                <a:solidFill>
                  <a:schemeClr val="tx1"/>
                </a:solidFill>
                <a:effectLst>
                  <a:outerShdw blurRad="38100" dist="19050" dir="2700000" algn="tl" rotWithShape="0">
                    <a:schemeClr val="dk1">
                      <a:alpha val="40000"/>
                    </a:schemeClr>
                  </a:outerShdw>
                </a:effectLst>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648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Vision statement</a:t>
            </a:r>
          </a:p>
        </p:txBody>
      </p:sp>
      <p:sp>
        <p:nvSpPr>
          <p:cNvPr id="5" name="Rectangle 4"/>
          <p:cNvSpPr/>
          <p:nvPr/>
        </p:nvSpPr>
        <p:spPr>
          <a:xfrm>
            <a:off x="1033151" y="1807418"/>
            <a:ext cx="10497787" cy="2585323"/>
          </a:xfrm>
          <a:prstGeom prst="rect">
            <a:avLst/>
          </a:prstGeom>
        </p:spPr>
        <p:txBody>
          <a:bodyPr wrap="square">
            <a:spAutoFit/>
          </a:bodyPr>
          <a:lstStyle/>
          <a:p>
            <a:pPr algn="ctr"/>
            <a:r>
              <a:rPr lang="en-US" sz="5400" dirty="0">
                <a:ln w="0"/>
                <a:effectLst>
                  <a:outerShdw blurRad="38100" dist="19050" dir="2700000" algn="tl" rotWithShape="0">
                    <a:schemeClr val="dk1">
                      <a:alpha val="40000"/>
                    </a:schemeClr>
                  </a:outerShdw>
                </a:effectLst>
              </a:rPr>
              <a:t>For all students, the Region 4 RDSPD</a:t>
            </a:r>
          </a:p>
          <a:p>
            <a:pPr algn="ctr"/>
            <a:r>
              <a:rPr lang="en-US" sz="5400" dirty="0">
                <a:ln w="0"/>
                <a:effectLst>
                  <a:outerShdw blurRad="38100" dist="19050" dir="2700000" algn="tl" rotWithShape="0">
                    <a:schemeClr val="dk1">
                      <a:alpha val="40000"/>
                    </a:schemeClr>
                  </a:outerShdw>
                </a:effectLst>
              </a:rPr>
              <a:t>believes in equal access</a:t>
            </a:r>
          </a:p>
          <a:p>
            <a:pPr algn="ctr"/>
            <a:r>
              <a:rPr lang="en-US" sz="5400" dirty="0">
                <a:ln w="0"/>
                <a:effectLst>
                  <a:outerShdw blurRad="38100" dist="19050" dir="2700000" algn="tl" rotWithShape="0">
                    <a:schemeClr val="dk1">
                      <a:alpha val="40000"/>
                    </a:schemeClr>
                  </a:outerShdw>
                </a:effectLst>
              </a:rPr>
              <a:t>to educational opportunities.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781559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idx="4294967295"/>
          </p:nvPr>
        </p:nvSpPr>
        <p:spPr/>
        <p:txBody>
          <a:bodyPr/>
          <a:lstStyle/>
          <a:p>
            <a:r>
              <a:rPr lang="en-US" dirty="0"/>
              <a:t>Communicating our why</a:t>
            </a:r>
          </a:p>
        </p:txBody>
      </p:sp>
      <p:sp>
        <p:nvSpPr>
          <p:cNvPr id="9" name="Content Placeholder 2"/>
          <p:cNvSpPr txBox="1">
            <a:spLocks/>
          </p:cNvSpPr>
          <p:nvPr/>
        </p:nvSpPr>
        <p:spPr>
          <a:xfrm>
            <a:off x="7457704" y="960954"/>
            <a:ext cx="4734296" cy="750055"/>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dirty="0"/>
              <a:t>For all students, the Region 4 RDSPD believes in equal access to educational opportunities.</a:t>
            </a:r>
          </a:p>
        </p:txBody>
      </p:sp>
      <p:sp>
        <p:nvSpPr>
          <p:cNvPr id="10" name="Content Placeholder 2"/>
          <p:cNvSpPr txBox="1">
            <a:spLocks/>
          </p:cNvSpPr>
          <p:nvPr/>
        </p:nvSpPr>
        <p:spPr>
          <a:xfrm>
            <a:off x="7457704" y="1857004"/>
            <a:ext cx="4734296" cy="2266263"/>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dirty="0"/>
              <a:t>We provide equal access through a team approach, focusing on collaboration and continuous communication. For students with </a:t>
            </a:r>
            <a:r>
              <a:rPr lang="en-US" sz="1600" dirty="0" err="1"/>
              <a:t>deafblindness</a:t>
            </a:r>
            <a:r>
              <a:rPr lang="en-US" sz="1600" dirty="0"/>
              <a:t> in particular, our program would provide a district-level team of decidedly </a:t>
            </a:r>
            <a:r>
              <a:rPr lang="en-US" sz="1600" dirty="0" err="1"/>
              <a:t>knowledgable</a:t>
            </a:r>
            <a:r>
              <a:rPr lang="en-US" sz="1600" dirty="0"/>
              <a:t> and well-trained individuals who could work with various outside agencies, multidisciplinary teams, families, and students to assess and plan for high-quality instruction.</a:t>
            </a:r>
          </a:p>
        </p:txBody>
      </p:sp>
      <p:sp>
        <p:nvSpPr>
          <p:cNvPr id="11" name="Content Placeholder 2"/>
          <p:cNvSpPr txBox="1">
            <a:spLocks/>
          </p:cNvSpPr>
          <p:nvPr/>
        </p:nvSpPr>
        <p:spPr>
          <a:xfrm>
            <a:off x="7588332" y="4123267"/>
            <a:ext cx="4011880" cy="484359"/>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dirty="0"/>
              <a:t>We educate students with </a:t>
            </a:r>
            <a:r>
              <a:rPr lang="en-US" sz="1600" dirty="0" err="1"/>
              <a:t>deafblindness</a:t>
            </a:r>
            <a:r>
              <a:rPr lang="en-US" sz="1600" dirty="0"/>
              <a:t>. </a:t>
            </a:r>
          </a:p>
        </p:txBody>
      </p:sp>
      <p:graphicFrame>
        <p:nvGraphicFramePr>
          <p:cNvPr id="2" name="Diagram 1" descr="Circle with Why in center, How as middle ring, and What as outer ring"/>
          <p:cNvGraphicFramePr/>
          <p:nvPr>
            <p:extLst>
              <p:ext uri="{D42A27DB-BD31-4B8C-83A1-F6EECF244321}">
                <p14:modId xmlns:p14="http://schemas.microsoft.com/office/powerpoint/2010/main" val="1767613746"/>
              </p:ext>
            </p:extLst>
          </p:nvPr>
        </p:nvGraphicFramePr>
        <p:xfrm>
          <a:off x="0" y="88592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88988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5745" y="1964267"/>
            <a:ext cx="6754380" cy="2421464"/>
          </a:xfrm>
        </p:spPr>
        <p:txBody>
          <a:bodyPr/>
          <a:lstStyle/>
          <a:p>
            <a:r>
              <a:rPr lang="en-US" dirty="0"/>
              <a:t>4. Communicating your vision</a:t>
            </a:r>
          </a:p>
        </p:txBody>
      </p:sp>
      <p:sp>
        <p:nvSpPr>
          <p:cNvPr id="3" name="Subtitle 2"/>
          <p:cNvSpPr>
            <a:spLocks noGrp="1"/>
          </p:cNvSpPr>
          <p:nvPr>
            <p:ph type="subTitle" idx="1"/>
          </p:nvPr>
        </p:nvSpPr>
        <p:spPr/>
        <p:txBody>
          <a:bodyPr/>
          <a:lstStyle/>
          <a:p>
            <a:r>
              <a:rPr lang="en-US" dirty="0"/>
              <a:t>Extra! Extra! Read all about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58" y="1460665"/>
            <a:ext cx="5498919" cy="44651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295692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Communicating vision every hour</a:t>
            </a:r>
          </a:p>
        </p:txBody>
      </p:sp>
      <p:pic>
        <p:nvPicPr>
          <p:cNvPr id="2" name="Picture 1" descr="A moving picture showing a woman walking around a clockface continuous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330" y="489610"/>
            <a:ext cx="6470320" cy="64703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54166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WHAT IS </a:t>
            </a:r>
            <a:r>
              <a:rPr lang="en-US" dirty="0" err="1"/>
              <a:t>rdspd</a:t>
            </a:r>
            <a:endParaRPr lang="en-US" dirty="0"/>
          </a:p>
        </p:txBody>
      </p:sp>
      <p:sp>
        <p:nvSpPr>
          <p:cNvPr id="2" name="Rectangle 1"/>
          <p:cNvSpPr/>
          <p:nvPr/>
        </p:nvSpPr>
        <p:spPr>
          <a:xfrm>
            <a:off x="64124" y="2147938"/>
            <a:ext cx="12063752" cy="2308324"/>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What is a Regional Day School</a:t>
            </a:r>
          </a:p>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Program for the Deaf (RDSPD)?</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735802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Elevator pitch</a:t>
            </a:r>
          </a:p>
        </p:txBody>
      </p:sp>
      <p:pic>
        <p:nvPicPr>
          <p:cNvPr id="2" name="Picture 1" descr="A moving picture of a man walking up to an elevator and stepping ins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353" y="-179368"/>
            <a:ext cx="5875008" cy="78333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474183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Communicate your</a:t>
            </a:r>
            <a:r>
              <a:rPr lang="en-US" baseline="0" dirty="0"/>
              <a:t> why a lot</a:t>
            </a:r>
            <a:endParaRPr lang="en-US" dirty="0"/>
          </a:p>
        </p:txBody>
      </p:sp>
      <p:grpSp>
        <p:nvGrpSpPr>
          <p:cNvPr id="7" name="Group 6" descr="Communicating your &quot;Why&quot; in different situations."/>
          <p:cNvGrpSpPr/>
          <p:nvPr/>
        </p:nvGrpSpPr>
        <p:grpSpPr>
          <a:xfrm>
            <a:off x="819915" y="405765"/>
            <a:ext cx="10269565" cy="6337936"/>
            <a:chOff x="819915" y="405765"/>
            <a:chExt cx="10269565" cy="6337936"/>
          </a:xfrm>
        </p:grpSpPr>
        <p:pic>
          <p:nvPicPr>
            <p:cNvPr id="2" name="Picture 1" descr="A picture of two people talking while in front of a water cool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15" y="531495"/>
              <a:ext cx="3556975" cy="3474720"/>
            </a:xfrm>
            <a:prstGeom prst="rect">
              <a:avLst/>
            </a:prstGeom>
          </p:spPr>
        </p:pic>
        <p:pic>
          <p:nvPicPr>
            <p:cNvPr id="3" name="Picture 2" descr="A picture of two people chatting. One person is sitting at a table with a laptop opened while the other is leaning across the ta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549" y="405765"/>
              <a:ext cx="3442931" cy="3600450"/>
            </a:xfrm>
            <a:prstGeom prst="rect">
              <a:avLst/>
            </a:prstGeom>
          </p:spPr>
        </p:pic>
        <p:pic>
          <p:nvPicPr>
            <p:cNvPr id="4" name="Picture 3" descr="A picture of two people having an argument, with one person pointing a finger at the oth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890" y="3143251"/>
              <a:ext cx="3269659" cy="3600450"/>
            </a:xfrm>
            <a:prstGeom prst="rect">
              <a:avLst/>
            </a:prstGeom>
          </p:spPr>
        </p:pic>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880863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communicate your vision</a:t>
            </a:r>
          </a:p>
        </p:txBody>
      </p:sp>
      <p:pic>
        <p:nvPicPr>
          <p:cNvPr id="5" name="Content Placeholder 4" descr="A picture of a person standing on top of the Empire State Building. The person is holding a megaphon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1" y="1773403"/>
            <a:ext cx="4557300" cy="4557300"/>
          </a:xfrm>
        </p:spPr>
      </p:pic>
      <p:sp>
        <p:nvSpPr>
          <p:cNvPr id="4" name="Content Placeholder 3"/>
          <p:cNvSpPr>
            <a:spLocks noGrp="1"/>
          </p:cNvSpPr>
          <p:nvPr>
            <p:ph sz="half" idx="2"/>
          </p:nvPr>
        </p:nvSpPr>
        <p:spPr/>
        <p:txBody>
          <a:bodyPr>
            <a:normAutofit/>
          </a:bodyPr>
          <a:lstStyle/>
          <a:p>
            <a:r>
              <a:rPr lang="en-US" sz="4400" dirty="0"/>
              <a:t>Use all existing channels</a:t>
            </a:r>
          </a:p>
          <a:p>
            <a:r>
              <a:rPr lang="en-US" sz="4400" dirty="0"/>
              <a:t>Words and deeds</a:t>
            </a:r>
          </a:p>
          <a:p>
            <a:r>
              <a:rPr lang="en-US" sz="4400" dirty="0"/>
              <a:t>Consistency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30869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 Empower Others to act on the vision</a:t>
            </a:r>
          </a:p>
        </p:txBody>
      </p:sp>
      <p:sp>
        <p:nvSpPr>
          <p:cNvPr id="3" name="Subtitle 2"/>
          <p:cNvSpPr>
            <a:spLocks noGrp="1"/>
          </p:cNvSpPr>
          <p:nvPr>
            <p:ph type="subTitle" idx="1"/>
          </p:nvPr>
        </p:nvSpPr>
        <p:spPr/>
        <p:txBody>
          <a:bodyPr/>
          <a:lstStyle/>
          <a:p>
            <a:r>
              <a:rPr lang="en-US" dirty="0"/>
              <a:t>Use the force, Luke!</a:t>
            </a:r>
          </a:p>
        </p:txBody>
      </p:sp>
      <p:pic>
        <p:nvPicPr>
          <p:cNvPr id="4" name="Picture 3" descr="A Star Wars-inspired picture that says &quot;STAND AGAINST TYRANNY&quot;. Three figures from the Rebel Alliance stand at the bottom while three TIE Fighters fly overh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90" y="912873"/>
            <a:ext cx="3561232" cy="452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637201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obstacles</a:t>
            </a:r>
          </a:p>
        </p:txBody>
      </p:sp>
      <p:sp>
        <p:nvSpPr>
          <p:cNvPr id="6" name="Content Placeholder 2"/>
          <p:cNvSpPr txBox="1">
            <a:spLocks/>
          </p:cNvSpPr>
          <p:nvPr/>
        </p:nvSpPr>
        <p:spPr>
          <a:xfrm>
            <a:off x="383767" y="2185060"/>
            <a:ext cx="3779321" cy="2905496"/>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3600" dirty="0"/>
              <a:t>You won’t be able to see all of the obstacles waiting for you.</a:t>
            </a:r>
          </a:p>
        </p:txBody>
      </p:sp>
      <p:pic>
        <p:nvPicPr>
          <p:cNvPr id="3" name="Picture 2" descr="A picture of a person in bed with a monster under the b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646" y="1800462"/>
            <a:ext cx="7618836" cy="48570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17636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Tackling barriers</a:t>
            </a:r>
          </a:p>
        </p:txBody>
      </p:sp>
      <p:sp>
        <p:nvSpPr>
          <p:cNvPr id="3" name="Content Placeholder 2"/>
          <p:cNvSpPr>
            <a:spLocks noGrp="1"/>
          </p:cNvSpPr>
          <p:nvPr>
            <p:ph idx="1"/>
          </p:nvPr>
        </p:nvSpPr>
        <p:spPr>
          <a:xfrm>
            <a:off x="875806" y="1322670"/>
            <a:ext cx="3779321" cy="3649133"/>
          </a:xfrm>
        </p:spPr>
        <p:txBody>
          <a:bodyPr>
            <a:normAutofit/>
          </a:bodyPr>
          <a:lstStyle/>
          <a:p>
            <a:pPr marL="0" indent="0">
              <a:buNone/>
            </a:pPr>
            <a:r>
              <a:rPr lang="en-US" sz="3600" dirty="0"/>
              <a:t>But you can tackle them one at a time.</a:t>
            </a:r>
          </a:p>
        </p:txBody>
      </p:sp>
      <p:pic>
        <p:nvPicPr>
          <p:cNvPr id="5" name="Picture 4" descr="A picture of a large red monster from under the bed fighting with a smaller 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422" y="641267"/>
            <a:ext cx="6666849" cy="59376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392323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0719" y="1964267"/>
            <a:ext cx="5399405" cy="2421464"/>
          </a:xfrm>
        </p:spPr>
        <p:txBody>
          <a:bodyPr/>
          <a:lstStyle/>
          <a:p>
            <a:r>
              <a:rPr lang="en-US" dirty="0"/>
              <a:t>6. Plan for and create short-term wins</a:t>
            </a:r>
          </a:p>
        </p:txBody>
      </p:sp>
      <p:sp>
        <p:nvSpPr>
          <p:cNvPr id="3" name="Subtitle 2"/>
          <p:cNvSpPr>
            <a:spLocks noGrp="1"/>
          </p:cNvSpPr>
          <p:nvPr>
            <p:ph type="subTitle" idx="1"/>
          </p:nvPr>
        </p:nvSpPr>
        <p:spPr>
          <a:xfrm>
            <a:off x="6709409" y="4385732"/>
            <a:ext cx="4450715" cy="1405467"/>
          </a:xfrm>
        </p:spPr>
        <p:txBody>
          <a:bodyPr/>
          <a:lstStyle/>
          <a:p>
            <a:r>
              <a:rPr lang="en-US" dirty="0"/>
              <a:t>When you’re on a long journey,              it helps if you can celebrate               along the way.</a:t>
            </a:r>
          </a:p>
        </p:txBody>
      </p:sp>
      <p:pic>
        <p:nvPicPr>
          <p:cNvPr id="6" name="Picture 5" descr="A picture of the Taj Mahal in In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476" y="1964267"/>
            <a:ext cx="4495068" cy="3704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122172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Give team something concrete to shoot for</a:t>
            </a:r>
          </a:p>
        </p:txBody>
      </p:sp>
      <p:pic>
        <p:nvPicPr>
          <p:cNvPr id="2" name="Picture 1" descr="A moving picture of a person trying to hit a red and white target, but the target keeps moving.  The person never lands on the targe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462" y="513979"/>
            <a:ext cx="6125936" cy="55133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21879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Key components</a:t>
            </a:r>
          </a:p>
        </p:txBody>
      </p:sp>
      <p:pic>
        <p:nvPicPr>
          <p:cNvPr id="2" name="Picture 1" descr="A picture of a silhouetted woman holding a briefcase illuminated through the eye of a keyho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220" y="-539647"/>
            <a:ext cx="5909560" cy="78794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313573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Celebrate</a:t>
            </a:r>
            <a:r>
              <a:rPr lang="en-US" baseline="0" dirty="0"/>
              <a:t> success</a:t>
            </a:r>
            <a:endParaRPr lang="en-US" dirty="0"/>
          </a:p>
        </p:txBody>
      </p:sp>
      <p:pic>
        <p:nvPicPr>
          <p:cNvPr id="2" name="Picture 1" descr="A moving picture of six figures jumping up and down celebra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431" y="419841"/>
            <a:ext cx="8025988" cy="60997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84958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 UNIQUE PROGRAMMING OPTION</a:t>
            </a:r>
          </a:p>
        </p:txBody>
      </p:sp>
      <p:pic>
        <p:nvPicPr>
          <p:cNvPr id="2" name="Picture 1" descr="A collage of assorted objects including an airplane, a rainbow, music notes, a football, and bl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93" y="600940"/>
            <a:ext cx="11777995" cy="62570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872168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At the end of the 2016 school year:</a:t>
            </a:r>
          </a:p>
        </p:txBody>
      </p:sp>
      <p:sp>
        <p:nvSpPr>
          <p:cNvPr id="3" name="Content Placeholder 2"/>
          <p:cNvSpPr>
            <a:spLocks noGrp="1"/>
          </p:cNvSpPr>
          <p:nvPr>
            <p:ph idx="1"/>
          </p:nvPr>
        </p:nvSpPr>
        <p:spPr/>
        <p:txBody>
          <a:bodyPr>
            <a:normAutofit lnSpcReduction="10000"/>
          </a:bodyPr>
          <a:lstStyle/>
          <a:p>
            <a:r>
              <a:rPr lang="en-US" sz="2400" dirty="0"/>
              <a:t>40% increase in the number of students with </a:t>
            </a:r>
            <a:r>
              <a:rPr lang="en-US" sz="2400" dirty="0" err="1"/>
              <a:t>deafblindness</a:t>
            </a:r>
            <a:r>
              <a:rPr lang="en-US" sz="2400" dirty="0"/>
              <a:t> receiving services from our program</a:t>
            </a:r>
          </a:p>
          <a:p>
            <a:r>
              <a:rPr lang="en-US" sz="2400" dirty="0"/>
              <a:t>Two skilled one-to-one aides for two academic students with </a:t>
            </a:r>
            <a:r>
              <a:rPr lang="en-US" sz="2400" dirty="0" err="1"/>
              <a:t>deafblindness</a:t>
            </a:r>
            <a:endParaRPr lang="en-US" sz="2400" dirty="0"/>
          </a:p>
          <a:p>
            <a:r>
              <a:rPr lang="en-US" sz="2400" dirty="0"/>
              <a:t>Asked by the Texas Deafblind Project to pilot the Informal Functional Hearing Evaluation (IFHE)</a:t>
            </a:r>
          </a:p>
          <a:p>
            <a:r>
              <a:rPr lang="en-US" sz="2400" dirty="0"/>
              <a:t>Asked to speak at the 2017 Texas Deafblind Symposium, a statewide conference for professionals and families</a:t>
            </a:r>
          </a:p>
          <a:p>
            <a:r>
              <a:rPr lang="en-US" sz="2400" dirty="0"/>
              <a:t>Parent praise and encouragement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4066894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 Consolidate improvements and produce more change</a:t>
            </a:r>
          </a:p>
        </p:txBody>
      </p:sp>
      <p:sp>
        <p:nvSpPr>
          <p:cNvPr id="3" name="Subtitle 2"/>
          <p:cNvSpPr>
            <a:spLocks noGrp="1"/>
          </p:cNvSpPr>
          <p:nvPr>
            <p:ph type="subTitle" idx="1"/>
          </p:nvPr>
        </p:nvSpPr>
        <p:spPr/>
        <p:txBody>
          <a:bodyPr/>
          <a:lstStyle/>
          <a:p>
            <a:r>
              <a:rPr lang="en-US" dirty="0"/>
              <a:t>Times change, [and] we need to change as well.</a:t>
            </a:r>
          </a:p>
        </p:txBody>
      </p:sp>
      <p:pic>
        <p:nvPicPr>
          <p:cNvPr id="4" name="Picture 3" descr="A picture of the South Africa Rugby team's logo, the South African Springboks. A yellow, leaping deer figure is set against a dark green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39" y="1964266"/>
            <a:ext cx="3265714"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80236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Rugby World cup</a:t>
            </a:r>
          </a:p>
        </p:txBody>
      </p:sp>
      <p:pic>
        <p:nvPicPr>
          <p:cNvPr id="2" name="Picture 1" descr="A picture of Nelson Mandela shaking hands with members of the South African rugby team"/>
          <p:cNvPicPr>
            <a:picLocks noChangeAspect="1"/>
          </p:cNvPicPr>
          <p:nvPr/>
        </p:nvPicPr>
        <p:blipFill>
          <a:blip r:embed="rId3"/>
          <a:stretch>
            <a:fillRect/>
          </a:stretch>
        </p:blipFill>
        <p:spPr>
          <a:xfrm>
            <a:off x="1552638" y="868922"/>
            <a:ext cx="9086724" cy="51201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332108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navigating change</a:t>
            </a:r>
          </a:p>
        </p:txBody>
      </p:sp>
      <p:pic>
        <p:nvPicPr>
          <p:cNvPr id="2" name="Picture 1" descr="A moving picture of a figure running from the letter A to a letter B in an S-patter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623" y="339776"/>
            <a:ext cx="8756754" cy="70054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950758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 Institutionalize </a:t>
            </a:r>
            <a:br>
              <a:rPr lang="en-US" dirty="0"/>
            </a:br>
            <a:r>
              <a:rPr lang="en-US" dirty="0"/>
              <a:t>new approaches</a:t>
            </a:r>
          </a:p>
        </p:txBody>
      </p:sp>
      <p:sp>
        <p:nvSpPr>
          <p:cNvPr id="3" name="Subtitle 2"/>
          <p:cNvSpPr>
            <a:spLocks noGrp="1"/>
          </p:cNvSpPr>
          <p:nvPr>
            <p:ph type="subTitle" idx="1"/>
          </p:nvPr>
        </p:nvSpPr>
        <p:spPr/>
        <p:txBody>
          <a:bodyPr/>
          <a:lstStyle/>
          <a:p>
            <a:r>
              <a:rPr lang="en-US" dirty="0"/>
              <a:t>If you do not create your culture, it will create itself.</a:t>
            </a:r>
          </a:p>
        </p:txBody>
      </p:sp>
      <p:pic>
        <p:nvPicPr>
          <p:cNvPr id="5" name="Picture 4" descr="A picture of a half-person, half-skeleton zombie dragging a briefca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155" y="1151743"/>
            <a:ext cx="3839150" cy="46394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147473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On shaky ground</a:t>
            </a:r>
          </a:p>
        </p:txBody>
      </p:sp>
      <p:pic>
        <p:nvPicPr>
          <p:cNvPr id="2" name="Picture 1" descr="A picture of a highway leading into the mountains. On the highway, there are the words FIND A NEW PA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285" y="777331"/>
            <a:ext cx="7915431" cy="5303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649986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Show improvement</a:t>
            </a:r>
          </a:p>
        </p:txBody>
      </p:sp>
      <p:pic>
        <p:nvPicPr>
          <p:cNvPr id="2" name="Picture 1" descr="A picture of a blue puzzle with the words SENSORY TEAM written across it in wh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343025"/>
            <a:ext cx="9525000" cy="417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560582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What Institutionalizing looks like for us</a:t>
            </a:r>
          </a:p>
        </p:txBody>
      </p:sp>
      <p:sp>
        <p:nvSpPr>
          <p:cNvPr id="3" name="Content Placeholder 2"/>
          <p:cNvSpPr>
            <a:spLocks noGrp="1"/>
          </p:cNvSpPr>
          <p:nvPr>
            <p:ph idx="1"/>
          </p:nvPr>
        </p:nvSpPr>
        <p:spPr>
          <a:xfrm>
            <a:off x="685802" y="2142067"/>
            <a:ext cx="6389556" cy="3649133"/>
          </a:xfrm>
        </p:spPr>
        <p:txBody>
          <a:bodyPr>
            <a:normAutofit/>
          </a:bodyPr>
          <a:lstStyle/>
          <a:p>
            <a:r>
              <a:rPr lang="en-US" sz="2400" dirty="0"/>
              <a:t>Creating operating guidelines</a:t>
            </a:r>
          </a:p>
          <a:p>
            <a:r>
              <a:rPr lang="en-US" sz="2400" dirty="0"/>
              <a:t>Establishing interdepartmental procedures</a:t>
            </a:r>
          </a:p>
          <a:p>
            <a:r>
              <a:rPr lang="en-US" sz="2400" dirty="0"/>
              <a:t>Participating in regional </a:t>
            </a:r>
            <a:r>
              <a:rPr lang="en-US" sz="2400" dirty="0" err="1"/>
              <a:t>collaboratives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495269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Starting point</a:t>
            </a:r>
          </a:p>
        </p:txBody>
      </p:sp>
      <p:pic>
        <p:nvPicPr>
          <p:cNvPr id="2" name="Picture 1" descr="A picture of a road with the word START written at the bott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26" y="1661605"/>
            <a:ext cx="10058400" cy="29357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2685035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questions</a:t>
            </a:r>
          </a:p>
        </p:txBody>
      </p:sp>
      <p:sp>
        <p:nvSpPr>
          <p:cNvPr id="2" name="Rectangle 1"/>
          <p:cNvSpPr/>
          <p:nvPr/>
        </p:nvSpPr>
        <p:spPr>
          <a:xfrm>
            <a:off x="1651416" y="2497976"/>
            <a:ext cx="8889168" cy="1862048"/>
          </a:xfrm>
          <a:prstGeom prst="rect">
            <a:avLst/>
          </a:prstGeom>
          <a:noFill/>
        </p:spPr>
        <p:txBody>
          <a:bodyPr wrap="square" lIns="91440" tIns="45720" rIns="91440" bIns="45720">
            <a:spAutoFit/>
          </a:bodyPr>
          <a:lstStyle/>
          <a:p>
            <a:pPr algn="ctr"/>
            <a:r>
              <a:rPr lang="en-US" sz="11500" b="1" dirty="0">
                <a:ln w="9525">
                  <a:solidFill>
                    <a:schemeClr val="bg1"/>
                  </a:solidFill>
                  <a:prstDash val="solid"/>
                </a:ln>
                <a:effectLst>
                  <a:outerShdw blurRad="12700" dist="38100" dir="2700000" algn="tl" rotWithShape="0">
                    <a:schemeClr val="bg1">
                      <a:lumMod val="50000"/>
                    </a:schemeClr>
                  </a:outerShdw>
                </a:effectLst>
              </a:rPr>
              <a:t>QUESTIONS?</a:t>
            </a:r>
            <a:endParaRPr lang="en-US" sz="11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70372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Area served by region 4</a:t>
            </a:r>
          </a:p>
        </p:txBody>
      </p:sp>
      <p:grpSp>
        <p:nvGrpSpPr>
          <p:cNvPr id="6" name="Group 5" descr="A map of the Region 4 RDSPD Configurations with the Region 4 RDSPD highlighted by a green arrow"/>
          <p:cNvGrpSpPr/>
          <p:nvPr/>
        </p:nvGrpSpPr>
        <p:grpSpPr>
          <a:xfrm>
            <a:off x="3270604" y="376204"/>
            <a:ext cx="5887713" cy="5837005"/>
            <a:chOff x="3270604" y="376204"/>
            <a:chExt cx="5887713" cy="5837005"/>
          </a:xfrm>
        </p:grpSpPr>
        <p:pic>
          <p:nvPicPr>
            <p:cNvPr id="2" name="Picture 1" descr="A map of the Region 4 RDSPD Configurations with the Region 4 RDSPD highlighted by a green arr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604" y="376204"/>
              <a:ext cx="5887713" cy="5837005"/>
            </a:xfrm>
            <a:prstGeom prst="rect">
              <a:avLst/>
            </a:prstGeom>
          </p:spPr>
        </p:pic>
        <p:sp>
          <p:nvSpPr>
            <p:cNvPr id="3" name="Right Arrow 2"/>
            <p:cNvSpPr/>
            <p:nvPr/>
          </p:nvSpPr>
          <p:spPr>
            <a:xfrm>
              <a:off x="3926255" y="2425096"/>
              <a:ext cx="2101932" cy="115190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1125069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fontScale="85000" lnSpcReduction="10000"/>
          </a:bodyPr>
          <a:lstStyle/>
          <a:p>
            <a:r>
              <a:rPr lang="en-US" dirty="0"/>
              <a:t>Division of federal and state education policy. (2013). </a:t>
            </a:r>
            <a:r>
              <a:rPr lang="en-US" i="1" dirty="0"/>
              <a:t>Regional day school program for the deaf (RDSPD) shared services arrangement (SSA) procedures</a:t>
            </a:r>
            <a:r>
              <a:rPr lang="en-US" dirty="0"/>
              <a:t>. Austin, TX: Texas Education Agency. </a:t>
            </a:r>
          </a:p>
          <a:p>
            <a:r>
              <a:rPr lang="en-US" dirty="0"/>
              <a:t>Kotter International. (2016). </a:t>
            </a:r>
            <a:r>
              <a:rPr lang="en-US" i="1" dirty="0"/>
              <a:t>John Kotter</a:t>
            </a:r>
            <a:r>
              <a:rPr lang="en-US" dirty="0"/>
              <a:t>. Retrieved from </a:t>
            </a:r>
            <a:r>
              <a:rPr lang="en-US" dirty="0">
                <a:hlinkClick r:id="rId3"/>
              </a:rPr>
              <a:t>http://www.kotterinternational.com/about-us/who-we-are/john-kotter/</a:t>
            </a:r>
            <a:r>
              <a:rPr lang="en-US" dirty="0"/>
              <a:t> </a:t>
            </a:r>
          </a:p>
          <a:p>
            <a:r>
              <a:rPr lang="en-US" dirty="0"/>
              <a:t>Kotter, J.P. (1995). Leading change: Why transformation efforts fail. </a:t>
            </a:r>
            <a:r>
              <a:rPr lang="en-US" i="1" dirty="0"/>
              <a:t>Harvard Business Review</a:t>
            </a:r>
            <a:r>
              <a:rPr lang="en-US" dirty="0"/>
              <a:t>, March–April, 59–67. </a:t>
            </a:r>
          </a:p>
          <a:p>
            <a:r>
              <a:rPr lang="en-US" dirty="0"/>
              <a:t>National Center on Deaf-Blindness. (2015). </a:t>
            </a:r>
            <a:r>
              <a:rPr lang="en-US" i="1" dirty="0"/>
              <a:t>The 2014 national child count of children and youth who are deaf-blind</a:t>
            </a:r>
            <a:r>
              <a:rPr lang="en-US" dirty="0"/>
              <a:t>. Retrieved from </a:t>
            </a:r>
            <a:r>
              <a:rPr lang="en-US" u="sng" dirty="0">
                <a:hlinkClick r:id="rId4"/>
              </a:rPr>
              <a:t>https://91372e5fba0d1fb26b72-13cee80c2bfb23b1a8fcedea15638c1f.ssl.cf1.rackcdn.com/cms/2014_National_Deaf-Blind_Child_Count_Report_v112015_641.pdf</a:t>
            </a:r>
            <a:endParaRPr lang="en-US" u="sng" dirty="0"/>
          </a:p>
          <a:p>
            <a:r>
              <a:rPr lang="en-US" dirty="0"/>
              <a:t>Ryan, S. (2016). </a:t>
            </a:r>
            <a:r>
              <a:rPr lang="en-US" i="1" dirty="0"/>
              <a:t>How loss aversion and conformity threaten organizational change</a:t>
            </a:r>
            <a:r>
              <a:rPr lang="en-US" dirty="0"/>
              <a:t>. Retrieved from </a:t>
            </a:r>
            <a:r>
              <a:rPr lang="en-US" dirty="0">
                <a:hlinkClick r:id="rId5"/>
              </a:rPr>
              <a:t>https://hbr.org/2016/11/how-loss-aversion-and-conformity-threaten-organizational-change</a:t>
            </a:r>
            <a:r>
              <a:rPr lang="en-US" dirty="0"/>
              <a:t> </a:t>
            </a:r>
          </a:p>
          <a:p>
            <a:r>
              <a:rPr lang="en-US" dirty="0"/>
              <a:t>Sinek, S. (Presenter). (2009, September). How great leaders inspire action. Video retrieved from </a:t>
            </a:r>
            <a:r>
              <a:rPr lang="en-US" u="sng" dirty="0">
                <a:hlinkClick r:id="rId6"/>
              </a:rPr>
              <a:t>http://www.ted.com/talks/simon_sinek_how_great_leaders_inspire_action/transcript?language=en#t-245606</a:t>
            </a:r>
            <a:r>
              <a:rPr lang="en-US" dirty="0"/>
              <a:t> </a:t>
            </a:r>
          </a:p>
          <a:p>
            <a:r>
              <a:rPr lang="en-US" dirty="0"/>
              <a:t>YES Prep Public Schools. (2016). </a:t>
            </a:r>
            <a:r>
              <a:rPr lang="en-US" i="1" dirty="0"/>
              <a:t>Our model</a:t>
            </a:r>
            <a:r>
              <a:rPr lang="en-US" dirty="0"/>
              <a:t>. Retrieved from </a:t>
            </a:r>
            <a:r>
              <a:rPr lang="en-US" dirty="0">
                <a:hlinkClick r:id="rId7"/>
              </a:rPr>
              <a:t>http://www.yesprep.org/our-model</a:t>
            </a:r>
            <a:r>
              <a:rPr lang="en-US" dirty="0"/>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67400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Region 4 by the numbers</a:t>
            </a:r>
          </a:p>
        </p:txBody>
      </p:sp>
      <p:pic>
        <p:nvPicPr>
          <p:cNvPr id="2" name="Picture 1"/>
          <p:cNvPicPr>
            <a:picLocks noChangeAspect="1"/>
          </p:cNvPicPr>
          <p:nvPr/>
        </p:nvPicPr>
        <p:blipFill>
          <a:blip r:embed="rId3"/>
          <a:stretch>
            <a:fillRect/>
          </a:stretch>
        </p:blipFill>
        <p:spPr>
          <a:xfrm>
            <a:off x="3658094" y="205590"/>
            <a:ext cx="4939640" cy="64047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69857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At the end of the 2016 school year:</a:t>
            </a:r>
          </a:p>
        </p:txBody>
      </p:sp>
      <p:sp>
        <p:nvSpPr>
          <p:cNvPr id="3" name="Content Placeholder 2"/>
          <p:cNvSpPr>
            <a:spLocks noGrp="1"/>
          </p:cNvSpPr>
          <p:nvPr>
            <p:ph idx="1"/>
          </p:nvPr>
        </p:nvSpPr>
        <p:spPr/>
        <p:txBody>
          <a:bodyPr>
            <a:normAutofit lnSpcReduction="10000"/>
          </a:bodyPr>
          <a:lstStyle/>
          <a:p>
            <a:r>
              <a:rPr lang="en-US" sz="2400" dirty="0"/>
              <a:t>40% increase in the number of students with </a:t>
            </a:r>
            <a:r>
              <a:rPr lang="en-US" sz="2400" dirty="0" err="1"/>
              <a:t>deafblindness</a:t>
            </a:r>
            <a:r>
              <a:rPr lang="en-US" sz="2400" dirty="0"/>
              <a:t> receiving services from our program</a:t>
            </a:r>
          </a:p>
          <a:p>
            <a:r>
              <a:rPr lang="en-US" sz="2400" dirty="0"/>
              <a:t>Two skilled one-to-one aides for two academic students with </a:t>
            </a:r>
            <a:r>
              <a:rPr lang="en-US" sz="2400" dirty="0" err="1"/>
              <a:t>deafblindness</a:t>
            </a:r>
            <a:endParaRPr lang="en-US" sz="2400" dirty="0"/>
          </a:p>
          <a:p>
            <a:r>
              <a:rPr lang="en-US" sz="2400" dirty="0"/>
              <a:t>Asked by the Texas Deafblind Project to pilot the Informal Functional Hearing Evaluation (IFHE)</a:t>
            </a:r>
          </a:p>
          <a:p>
            <a:r>
              <a:rPr lang="en-US" sz="2400" dirty="0"/>
              <a:t>Asked to speak at the 2017 Texas Deafblind Symposium, a statewide conference for professionals and families</a:t>
            </a:r>
          </a:p>
          <a:p>
            <a:r>
              <a:rPr lang="en-US" sz="2400" dirty="0"/>
              <a:t>Parent praise and encouragement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23975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Mic drop moment</a:t>
            </a:r>
          </a:p>
        </p:txBody>
      </p:sp>
      <p:pic>
        <p:nvPicPr>
          <p:cNvPr id="2" name="Picture 1" descr="A video showing a young child dressed as Superman dropping a micro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986" y="875680"/>
            <a:ext cx="8808029" cy="49422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096" y="6108277"/>
            <a:ext cx="3171904" cy="749723"/>
          </a:xfrm>
          <a:prstGeom prst="rect">
            <a:avLst/>
          </a:prstGeom>
        </p:spPr>
      </p:pic>
    </p:spTree>
    <p:extLst>
      <p:ext uri="{BB962C8B-B14F-4D97-AF65-F5344CB8AC3E}">
        <p14:creationId xmlns:p14="http://schemas.microsoft.com/office/powerpoint/2010/main" val="3121532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Creating change&amp;quot;&quot;/&gt;&lt;property id=&quot;20307&quot; value=&quot;256&quot;/&gt;&lt;/object&gt;&lt;object type=&quot;3&quot; unique_id=&quot;10004&quot;&gt;&lt;property id=&quot;20148&quot; value=&quot;5&quot;/&gt;&lt;property id=&quot;20300&quot; value=&quot;Slide 2 - &amp;quot;Please let me introduce myself&amp;quot;&quot;/&gt;&lt;property id=&quot;20307&quot; value=&quot;257&quot;/&gt;&lt;/object&gt;&lt;object type=&quot;3&quot; unique_id=&quot;10005&quot;&gt;&lt;property id=&quot;20148&quot; value=&quot;5&quot;/&gt;&lt;property id=&quot;20300&quot; value=&quot;Slide 3 - &amp;quot;Learning intentions &amp;amp; Success criteria&amp;quot;&quot;/&gt;&lt;property id=&quot;20307&quot; value=&quot;258&quot;/&gt;&lt;/object&gt;&lt;object type=&quot;3&quot; unique_id=&quot;10006&quot;&gt;&lt;property id=&quot;20148&quot; value=&quot;5&quot;/&gt;&lt;property id=&quot;20300&quot; value=&quot;Slide 4&quot;/&gt;&lt;property id=&quot;20307&quot; value=&quot;271&quot;/&gt;&lt;/object&gt;&lt;object type=&quot;3&quot; unique_id=&quot;10007&quot;&gt;&lt;property id=&quot;20148&quot; value=&quot;5&quot;/&gt;&lt;property id=&quot;20300&quot; value=&quot;Slide 5&quot;/&gt;&lt;property id=&quot;20307&quot; value=&quot;296&quot;/&gt;&lt;/object&gt;&lt;object type=&quot;3&quot; unique_id=&quot;10008&quot;&gt;&lt;property id=&quot;20148&quot; value=&quot;5&quot;/&gt;&lt;property id=&quot;20300&quot; value=&quot;Slide 6&quot;/&gt;&lt;property id=&quot;20307&quot; value=&quot;272&quot;/&gt;&lt;/object&gt;&lt;object type=&quot;3&quot; unique_id=&quot;10009&quot;&gt;&lt;property id=&quot;20148&quot; value=&quot;5&quot;/&gt;&lt;property id=&quot;20300&quot; value=&quot;Slide 7&quot;/&gt;&lt;property id=&quot;20307&quot; value=&quot;318&quot;/&gt;&lt;/object&gt;&lt;object type=&quot;3&quot; unique_id=&quot;10010&quot;&gt;&lt;property id=&quot;20148&quot; value=&quot;5&quot;/&gt;&lt;property id=&quot;20300&quot; value=&quot;Slide 8 - &amp;quot;At the end of the 2016 school year:&amp;quot;&quot;/&gt;&lt;property id=&quot;20307&quot; value=&quot;260&quot;/&gt;&lt;/object&gt;&lt;object type=&quot;3&quot; unique_id=&quot;10011&quot;&gt;&lt;property id=&quot;20148&quot; value=&quot;5&quot;/&gt;&lt;property id=&quot;20300&quot; value=&quot;Slide 9&quot;/&gt;&lt;property id=&quot;20307&quot; value=&quot;261&quot;/&gt;&lt;/object&gt;&lt;object type=&quot;3&quot; unique_id=&quot;10012&quot;&gt;&lt;property id=&quot;20148&quot; value=&quot;5&quot;/&gt;&lt;property id=&quot;20300&quot; value=&quot;Slide 10&quot;/&gt;&lt;property id=&quot;20307&quot; value=&quot;259&quot;/&gt;&lt;/object&gt;&lt;object type=&quot;3&quot; unique_id=&quot;10013&quot;&gt;&lt;property id=&quot;20148&quot; value=&quot;5&quot;/&gt;&lt;property id=&quot;20300&quot; value=&quot;Slide 11&quot;/&gt;&lt;property id=&quot;20307&quot; value=&quot;297&quot;/&gt;&lt;/object&gt;&lt;object type=&quot;3&quot; unique_id=&quot;10014&quot;&gt;&lt;property id=&quot;20148&quot; value=&quot;5&quot;/&gt;&lt;property id=&quot;20300&quot; value=&quot;Slide 12&quot;/&gt;&lt;property id=&quot;20307&quot; value=&quot;298&quot;/&gt;&lt;/object&gt;&lt;object type=&quot;3&quot; unique_id=&quot;10015&quot;&gt;&lt;property id=&quot;20148&quot; value=&quot;5&quot;/&gt;&lt;property id=&quot;20300&quot; value=&quot;Slide 13 - &amp;quot;John Kotter, Ph.D.&amp;quot;&quot;/&gt;&lt;property id=&quot;20307&quot; value=&quot;263&quot;/&gt;&lt;/object&gt;&lt;object type=&quot;3&quot; unique_id=&quot;10016&quot;&gt;&lt;property id=&quot;20148&quot; value=&quot;5&quot;/&gt;&lt;property id=&quot;20300&quot; value=&quot;Slide 14&quot;/&gt;&lt;property id=&quot;20307&quot; value=&quot;264&quot;/&gt;&lt;/object&gt;&lt;object type=&quot;3&quot; unique_id=&quot;10017&quot;&gt;&lt;property id=&quot;20148&quot; value=&quot;5&quot;/&gt;&lt;property id=&quot;20300&quot; value=&quot;Slide 15 - &amp;quot;1. Creating a sense of urgency&amp;quot;&quot;/&gt;&lt;property id=&quot;20307&quot; value=&quot;265&quot;/&gt;&lt;/object&gt;&lt;object type=&quot;3&quot; unique_id=&quot;10018&quot;&gt;&lt;property id=&quot;20148&quot; value=&quot;5&quot;/&gt;&lt;property id=&quot;20300&quot; value=&quot;Slide 16&quot;/&gt;&lt;property id=&quot;20307&quot; value=&quot;267&quot;/&gt;&lt;/object&gt;&lt;object type=&quot;3&quot; unique_id=&quot;10019&quot;&gt;&lt;property id=&quot;20148&quot; value=&quot;5&quot;/&gt;&lt;property id=&quot;20300&quot; value=&quot;Slide 17&quot;/&gt;&lt;property id=&quot;20307&quot; value=&quot;266&quot;/&gt;&lt;/object&gt;&lt;object type=&quot;3&quot; unique_id=&quot;10020&quot;&gt;&lt;property id=&quot;20148&quot; value=&quot;5&quot;/&gt;&lt;property id=&quot;20300&quot; value=&quot;Slide 18&quot;/&gt;&lt;property id=&quot;20307&quot; value=&quot;268&quot;/&gt;&lt;/object&gt;&lt;object type=&quot;3&quot; unique_id=&quot;10021&quot;&gt;&lt;property id=&quot;20148&quot; value=&quot;5&quot;/&gt;&lt;property id=&quot;20300&quot; value=&quot;Slide 19 - &amp;quot;How we Began to create a sense of urgency&amp;quot;&quot;/&gt;&lt;property id=&quot;20307&quot; value=&quot;269&quot;/&gt;&lt;/object&gt;&lt;object type=&quot;3&quot; unique_id=&quot;10022&quot;&gt;&lt;property id=&quot;20148&quot; value=&quot;5&quot;/&gt;&lt;property id=&quot;20300&quot; value=&quot;Slide 20&quot;/&gt;&lt;property id=&quot;20307&quot; value=&quot;299&quot;/&gt;&lt;/object&gt;&lt;object type=&quot;3&quot; unique_id=&quot;10023&quot;&gt;&lt;property id=&quot;20148&quot; value=&quot;5&quot;/&gt;&lt;property id=&quot;20300&quot; value=&quot;Slide 21&quot;/&gt;&lt;property id=&quot;20307&quot; value=&quot;316&quot;/&gt;&lt;/object&gt;&lt;object type=&quot;3&quot; unique_id=&quot;10024&quot;&gt;&lt;property id=&quot;20148&quot; value=&quot;5&quot;/&gt;&lt;property id=&quot;20300&quot; value=&quot;Slide 22&quot;/&gt;&lt;property id=&quot;20307&quot; value=&quot;317&quot;/&gt;&lt;/object&gt;&lt;object type=&quot;3&quot; unique_id=&quot;10025&quot;&gt;&lt;property id=&quot;20148&quot; value=&quot;5&quot;/&gt;&lt;property id=&quot;20300&quot; value=&quot;Slide 23 - &amp;quot;2. Form a powerful guiding coalition&amp;quot;&quot;/&gt;&lt;property id=&quot;20307&quot; value=&quot;274&quot;/&gt;&lt;/object&gt;&lt;object type=&quot;3&quot; unique_id=&quot;10026&quot;&gt;&lt;property id=&quot;20148&quot; value=&quot;5&quot;/&gt;&lt;property id=&quot;20300&quot; value=&quot;Slide 24&quot;/&gt;&lt;property id=&quot;20307&quot; value=&quot;275&quot;/&gt;&lt;/object&gt;&lt;object type=&quot;3&quot; unique_id=&quot;10027&quot;&gt;&lt;property id=&quot;20148&quot; value=&quot;5&quot;/&gt;&lt;property id=&quot;20300&quot; value=&quot;Slide 25&quot;/&gt;&lt;property id=&quot;20307&quot; value=&quot;276&quot;/&gt;&lt;/object&gt;&lt;object type=&quot;3&quot; unique_id=&quot;10028&quot;&gt;&lt;property id=&quot;20148&quot; value=&quot;5&quot;/&gt;&lt;property id=&quot;20300&quot; value=&quot;Slide 26&quot;/&gt;&lt;property id=&quot;20307&quot; value=&quot;277&quot;/&gt;&lt;/object&gt;&lt;object type=&quot;3&quot; unique_id=&quot;10029&quot;&gt;&lt;property id=&quot;20148&quot; value=&quot;5&quot;/&gt;&lt;property id=&quot;20300&quot; value=&quot;Slide 27 - &amp;quot;Considerations for creating the position&amp;quot;&quot;/&gt;&lt;property id=&quot;20307&quot; value=&quot;300&quot;/&gt;&lt;/object&gt;&lt;object type=&quot;3&quot; unique_id=&quot;10030&quot;&gt;&lt;property id=&quot;20148&quot; value=&quot;5&quot;/&gt;&lt;property id=&quot;20300&quot; value=&quot;Slide 28&quot;/&gt;&lt;property id=&quot;20307&quot; value=&quot;278&quot;/&gt;&lt;/object&gt;&lt;object type=&quot;3&quot; unique_id=&quot;10031&quot;&gt;&lt;property id=&quot;20148&quot; value=&quot;5&quot;/&gt;&lt;property id=&quot;20300&quot; value=&quot;Slide 29&quot;/&gt;&lt;property id=&quot;20307&quot; value=&quot;301&quot;/&gt;&lt;/object&gt;&lt;object type=&quot;3&quot; unique_id=&quot;10032&quot;&gt;&lt;property id=&quot;20148&quot; value=&quot;5&quot;/&gt;&lt;property id=&quot;20300&quot; value=&quot;Slide 30&quot;/&gt;&lt;property id=&quot;20307&quot; value=&quot;302&quot;/&gt;&lt;/object&gt;&lt;object type=&quot;3&quot; unique_id=&quot;10033&quot;&gt;&lt;property id=&quot;20148&quot; value=&quot;5&quot;/&gt;&lt;property id=&quot;20300&quot; value=&quot;Slide 31 - &amp;quot;3. Create a vision&amp;quot;&quot;/&gt;&lt;property id=&quot;20307&quot; value=&quot;280&quot;/&gt;&lt;/object&gt;&lt;object type=&quot;3&quot; unique_id=&quot;10034&quot;&gt;&lt;property id=&quot;20148&quot; value=&quot;5&quot;/&gt;&lt;property id=&quot;20300&quot; value=&quot;Slide 32 - &amp;quot;How we created our vision&amp;quot;&quot;/&gt;&lt;property id=&quot;20307&quot; value=&quot;270&quot;/&gt;&lt;/object&gt;&lt;object type=&quot;3&quot; unique_id=&quot;10035&quot;&gt;&lt;property id=&quot;20148&quot; value=&quot;5&quot;/&gt;&lt;property id=&quot;20300&quot; value=&quot;Slide 33&quot;/&gt;&lt;property id=&quot;20307&quot; value=&quot;303&quot;/&gt;&lt;/object&gt;&lt;object type=&quot;3&quot; unique_id=&quot;10036&quot;&gt;&lt;property id=&quot;20148&quot; value=&quot;5&quot;/&gt;&lt;property id=&quot;20300&quot; value=&quot;Slide 34&quot;/&gt;&lt;property id=&quot;20307&quot; value=&quot;305&quot;/&gt;&lt;/object&gt;&lt;object type=&quot;3&quot; unique_id=&quot;10037&quot;&gt;&lt;property id=&quot;20148&quot; value=&quot;5&quot;/&gt;&lt;property id=&quot;20300&quot; value=&quot;Slide 35&quot;/&gt;&lt;property id=&quot;20307&quot; value=&quot;306&quot;/&gt;&lt;/object&gt;&lt;object type=&quot;3&quot; unique_id=&quot;10038&quot;&gt;&lt;property id=&quot;20148&quot; value=&quot;5&quot;/&gt;&lt;property id=&quot;20300&quot; value=&quot;Slide 36&quot;/&gt;&lt;property id=&quot;20307&quot; value=&quot;273&quot;/&gt;&lt;/object&gt;&lt;object type=&quot;3&quot; unique_id=&quot;10039&quot;&gt;&lt;property id=&quot;20148&quot; value=&quot;5&quot;/&gt;&lt;property id=&quot;20300&quot; value=&quot;Slide 37&quot;/&gt;&lt;property id=&quot;20307&quot; value=&quot;279&quot;/&gt;&lt;/object&gt;&lt;object type=&quot;3&quot; unique_id=&quot;10040&quot;&gt;&lt;property id=&quot;20148&quot; value=&quot;5&quot;/&gt;&lt;property id=&quot;20300&quot; value=&quot;Slide 38 - &amp;quot;4. Communicating your vision&amp;quot;&quot;/&gt;&lt;property id=&quot;20307&quot; value=&quot;281&quot;/&gt;&lt;/object&gt;&lt;object type=&quot;3&quot; unique_id=&quot;10041&quot;&gt;&lt;property id=&quot;20148&quot; value=&quot;5&quot;/&gt;&lt;property id=&quot;20300&quot; value=&quot;Slide 39&quot;/&gt;&lt;property id=&quot;20307&quot; value=&quot;282&quot;/&gt;&lt;/object&gt;&lt;object type=&quot;3&quot; unique_id=&quot;10042&quot;&gt;&lt;property id=&quot;20148&quot; value=&quot;5&quot;/&gt;&lt;property id=&quot;20300&quot; value=&quot;Slide 40&quot;/&gt;&lt;property id=&quot;20307&quot; value=&quot;288&quot;/&gt;&lt;/object&gt;&lt;object type=&quot;3&quot; unique_id=&quot;10043&quot;&gt;&lt;property id=&quot;20148&quot; value=&quot;5&quot;/&gt;&lt;property id=&quot;20300&quot; value=&quot;Slide 41&quot;/&gt;&lt;property id=&quot;20307&quot; value=&quot;289&quot;/&gt;&lt;/object&gt;&lt;object type=&quot;3&quot; unique_id=&quot;10044&quot;&gt;&lt;property id=&quot;20148&quot; value=&quot;5&quot;/&gt;&lt;property id=&quot;20300&quot; value=&quot;Slide 42 - &amp;quot;How to communicate your vision&amp;quot;&quot;/&gt;&lt;property id=&quot;20307&quot; value=&quot;283&quot;/&gt;&lt;/object&gt;&lt;object type=&quot;3&quot; unique_id=&quot;10045&quot;&gt;&lt;property id=&quot;20148&quot; value=&quot;5&quot;/&gt;&lt;property id=&quot;20300&quot; value=&quot;Slide 43 - &amp;quot;5. Empower Others to act on the vision&amp;quot;&quot;/&gt;&lt;property id=&quot;20307&quot; value=&quot;284&quot;/&gt;&lt;/object&gt;&lt;object type=&quot;3&quot; unique_id=&quot;10046&quot;&gt;&lt;property id=&quot;20148&quot; value=&quot;5&quot;/&gt;&lt;property id=&quot;20300&quot; value=&quot;Slide 44&quot;/&gt;&lt;property id=&quot;20307&quot; value=&quot;286&quot;/&gt;&lt;/object&gt;&lt;object type=&quot;3&quot; unique_id=&quot;10047&quot;&gt;&lt;property id=&quot;20148&quot; value=&quot;5&quot;/&gt;&lt;property id=&quot;20300&quot; value=&quot;Slide 45&quot;/&gt;&lt;property id=&quot;20307&quot; value=&quot;285&quot;/&gt;&lt;/object&gt;&lt;object type=&quot;3&quot; unique_id=&quot;10048&quot;&gt;&lt;property id=&quot;20148&quot; value=&quot;5&quot;/&gt;&lt;property id=&quot;20300&quot; value=&quot;Slide 46 - &amp;quot;6. Plan for and create short-term wins&amp;quot;&quot;/&gt;&lt;property id=&quot;20307&quot; value=&quot;287&quot;/&gt;&lt;/object&gt;&lt;object type=&quot;3&quot; unique_id=&quot;10049&quot;&gt;&lt;property id=&quot;20148&quot; value=&quot;5&quot;/&gt;&lt;property id=&quot;20300&quot; value=&quot;Slide 47&quot;/&gt;&lt;property id=&quot;20307&quot; value=&quot;290&quot;/&gt;&lt;/object&gt;&lt;object type=&quot;3&quot; unique_id=&quot;10050&quot;&gt;&lt;property id=&quot;20148&quot; value=&quot;5&quot;/&gt;&lt;property id=&quot;20300&quot; value=&quot;Slide 48&quot;/&gt;&lt;property id=&quot;20307&quot; value=&quot;307&quot;/&gt;&lt;/object&gt;&lt;object type=&quot;3&quot; unique_id=&quot;10051&quot;&gt;&lt;property id=&quot;20148&quot; value=&quot;5&quot;/&gt;&lt;property id=&quot;20300&quot; value=&quot;Slide 49&quot;/&gt;&lt;property id=&quot;20307&quot; value=&quot;291&quot;/&gt;&lt;/object&gt;&lt;object type=&quot;3&quot; unique_id=&quot;10052&quot;&gt;&lt;property id=&quot;20148&quot; value=&quot;5&quot;/&gt;&lt;property id=&quot;20300&quot; value=&quot;Slide 50 - &amp;quot;At the end of the 2016 school year:&amp;quot;&quot;/&gt;&lt;property id=&quot;20307&quot; value=&quot;295&quot;/&gt;&lt;/object&gt;&lt;object type=&quot;3&quot; unique_id=&quot;10053&quot;&gt;&lt;property id=&quot;20148&quot; value=&quot;5&quot;/&gt;&lt;property id=&quot;20300&quot; value=&quot;Slide 51 - &amp;quot;7. Consolidate improvements and produce more change&amp;quot;&quot;/&gt;&lt;property id=&quot;20307&quot; value=&quot;292&quot;/&gt;&lt;/object&gt;&lt;object type=&quot;3&quot; unique_id=&quot;10054&quot;&gt;&lt;property id=&quot;20148&quot; value=&quot;5&quot;/&gt;&lt;property id=&quot;20300&quot; value=&quot;Slide 52&quot;/&gt;&lt;property id=&quot;20307&quot; value=&quot;293&quot;/&gt;&lt;/object&gt;&lt;object type=&quot;3&quot; unique_id=&quot;10055&quot;&gt;&lt;property id=&quot;20148&quot; value=&quot;5&quot;/&gt;&lt;property id=&quot;20300&quot; value=&quot;Slide 53&quot;/&gt;&lt;property id=&quot;20307&quot; value=&quot;309&quot;/&gt;&lt;/object&gt;&lt;object type=&quot;3&quot; unique_id=&quot;10056&quot;&gt;&lt;property id=&quot;20148&quot; value=&quot;5&quot;/&gt;&lt;property id=&quot;20300&quot; value=&quot;Slide 54 - &amp;quot;8. Institutionalize  new approaches&amp;quot;&quot;/&gt;&lt;property id=&quot;20307&quot; value=&quot;311&quot;/&gt;&lt;/object&gt;&lt;object type=&quot;3&quot; unique_id=&quot;10057&quot;&gt;&lt;property id=&quot;20148&quot; value=&quot;5&quot;/&gt;&lt;property id=&quot;20300&quot; value=&quot;Slide 55&quot;/&gt;&lt;property id=&quot;20307&quot; value=&quot;308&quot;/&gt;&lt;/object&gt;&lt;object type=&quot;3&quot; unique_id=&quot;10058&quot;&gt;&lt;property id=&quot;20148&quot; value=&quot;5&quot;/&gt;&lt;property id=&quot;20300&quot; value=&quot;Slide 56&quot;/&gt;&lt;property id=&quot;20307&quot; value=&quot;312&quot;/&gt;&lt;/object&gt;&lt;object type=&quot;3&quot; unique_id=&quot;10059&quot;&gt;&lt;property id=&quot;20148&quot; value=&quot;5&quot;/&gt;&lt;property id=&quot;20300&quot; value=&quot;Slide 57 - &amp;quot;What Institutionalizing looks like for us&amp;quot;&quot;/&gt;&lt;property id=&quot;20307&quot; value=&quot;313&quot;/&gt;&lt;/object&gt;&lt;object type=&quot;3&quot; unique_id=&quot;10060&quot;&gt;&lt;property id=&quot;20148&quot; value=&quot;5&quot;/&gt;&lt;property id=&quot;20300&quot; value=&quot;Slide 58&quot;/&gt;&lt;property id=&quot;20307&quot; value=&quot;314&quot;/&gt;&lt;/object&gt;&lt;object type=&quot;3&quot; unique_id=&quot;10061&quot;&gt;&lt;property id=&quot;20148&quot; value=&quot;5&quot;/&gt;&lt;property id=&quot;20300&quot; value=&quot;Slide 59&quot;/&gt;&lt;property id=&quot;20307&quot; value=&quot;315&quot;/&gt;&lt;/object&gt;&lt;object type=&quot;3&quot; unique_id=&quot;10062&quot;&gt;&lt;property id=&quot;20148&quot; value=&quot;5&quot;/&gt;&lt;property id=&quot;20300&quot; value=&quot;Slide 60 - &amp;quot;Resources&amp;quot;&quot;/&gt;&lt;property id=&quot;20307&quot; value=&quot;304&quot;/&gt;&lt;/object&gt;&lt;/object&gt;&lt;object type=&quot;8&quot; unique_id=&quot;10124&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6778</TotalTime>
  <Words>7524</Words>
  <Application>Microsoft Macintosh PowerPoint</Application>
  <PresentationFormat>Widescreen</PresentationFormat>
  <Paragraphs>403</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Celestial</vt:lpstr>
      <vt:lpstr>Creating change</vt:lpstr>
      <vt:lpstr>Please let me introduce myself</vt:lpstr>
      <vt:lpstr>Learning intentions &amp; Success criteria</vt:lpstr>
      <vt:lpstr>WHAT IS rdspd</vt:lpstr>
      <vt:lpstr>A UNIQUE PROGRAMMING OPTION</vt:lpstr>
      <vt:lpstr>Area served by region 4</vt:lpstr>
      <vt:lpstr>Region 4 by the numbers</vt:lpstr>
      <vt:lpstr>At the end of the 2016 school year:</vt:lpstr>
      <vt:lpstr>Mic drop moment</vt:lpstr>
      <vt:lpstr>It’s magic</vt:lpstr>
      <vt:lpstr>Pyramid of success</vt:lpstr>
      <vt:lpstr>Collaborators</vt:lpstr>
      <vt:lpstr>John Kotter, Ph.D.</vt:lpstr>
      <vt:lpstr>Dr. Kotter’s Process for change</vt:lpstr>
      <vt:lpstr>1. Creating a sense of urgency</vt:lpstr>
      <vt:lpstr>Ignoring problems</vt:lpstr>
      <vt:lpstr>Admiring problems</vt:lpstr>
      <vt:lpstr>Different sense of urgency</vt:lpstr>
      <vt:lpstr>How we Began to create a sense of urgency</vt:lpstr>
      <vt:lpstr>Deafblind services provided by region 4 RDSPD</vt:lpstr>
      <vt:lpstr>Loss adversion</vt:lpstr>
      <vt:lpstr>conformity</vt:lpstr>
      <vt:lpstr>2. Form a powerful guiding coalition</vt:lpstr>
      <vt:lpstr>Team</vt:lpstr>
      <vt:lpstr>Approving the position</vt:lpstr>
      <vt:lpstr>Creating the position</vt:lpstr>
      <vt:lpstr>Considerations for creating the position</vt:lpstr>
      <vt:lpstr>Region 4 rdspd sensory team</vt:lpstr>
      <vt:lpstr>The core team</vt:lpstr>
      <vt:lpstr>Admin core team</vt:lpstr>
      <vt:lpstr>3. Create a vision</vt:lpstr>
      <vt:lpstr>How we created our vision</vt:lpstr>
      <vt:lpstr>Yes prep public schools</vt:lpstr>
      <vt:lpstr>Yes prep philosophy</vt:lpstr>
      <vt:lpstr>Creating a vision</vt:lpstr>
      <vt:lpstr>Vision statement</vt:lpstr>
      <vt:lpstr>Communicating our why</vt:lpstr>
      <vt:lpstr>4. Communicating your vision</vt:lpstr>
      <vt:lpstr>Communicating vision every hour</vt:lpstr>
      <vt:lpstr>Elevator pitch</vt:lpstr>
      <vt:lpstr>Communicate your why a lot</vt:lpstr>
      <vt:lpstr>How to communicate your vision</vt:lpstr>
      <vt:lpstr>5. Empower Others to act on the vision</vt:lpstr>
      <vt:lpstr>obstacles</vt:lpstr>
      <vt:lpstr>Tackling barriers</vt:lpstr>
      <vt:lpstr>6. Plan for and create short-term wins</vt:lpstr>
      <vt:lpstr>Give team something concrete to shoot for</vt:lpstr>
      <vt:lpstr>Key components</vt:lpstr>
      <vt:lpstr>Celebrate success</vt:lpstr>
      <vt:lpstr>At the end of the 2016 school year:</vt:lpstr>
      <vt:lpstr>7. Consolidate improvements and produce more change</vt:lpstr>
      <vt:lpstr>Rugby World cup</vt:lpstr>
      <vt:lpstr>navigating change</vt:lpstr>
      <vt:lpstr>8. Institutionalize  new approaches</vt:lpstr>
      <vt:lpstr>On shaky ground</vt:lpstr>
      <vt:lpstr>Show improvement</vt:lpstr>
      <vt:lpstr>What Institutionalizing looks like for us</vt:lpstr>
      <vt:lpstr>Starting point</vt:lpstr>
      <vt:lpstr>questions</vt:lpstr>
      <vt:lpstr>Resources</vt:lpstr>
    </vt:vector>
  </TitlesOfParts>
  <Company>Region 4</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change</dc:title>
  <dc:creator>Marina McCormick</dc:creator>
  <cp:lastModifiedBy>Haylee Marcotte</cp:lastModifiedBy>
  <cp:revision>216</cp:revision>
  <cp:lastPrinted>2016-11-29T20:56:02Z</cp:lastPrinted>
  <dcterms:created xsi:type="dcterms:W3CDTF">2016-08-23T13:28:48Z</dcterms:created>
  <dcterms:modified xsi:type="dcterms:W3CDTF">2020-02-07T00:09:03Z</dcterms:modified>
</cp:coreProperties>
</file>